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72" r:id="rId7"/>
    <p:sldId id="273" r:id="rId8"/>
    <p:sldId id="267" r:id="rId9"/>
    <p:sldId id="268" r:id="rId10"/>
    <p:sldId id="269" r:id="rId11"/>
    <p:sldId id="271" r:id="rId12"/>
    <p:sldId id="270" r:id="rId13"/>
    <p:sldId id="261" r:id="rId14"/>
    <p:sldId id="262" r:id="rId15"/>
    <p:sldId id="263" r:id="rId16"/>
    <p:sldId id="264" r:id="rId17"/>
    <p:sldId id="265" r:id="rId18"/>
  </p:sldIdLst>
  <p:sldSz cx="18288000" cy="10287000"/>
  <p:notesSz cx="6858000" cy="9144000"/>
  <p:embeddedFontLst>
    <p:embeddedFont>
      <p:font typeface="Playfair Display" panose="00000500000000000000" pitchFamily="2" charset="0"/>
      <p:regular r:id="rId19"/>
      <p:bold r:id="rId20"/>
      <p:italic r:id="rId21"/>
      <p:boldItalic r:id="rId22"/>
    </p:embeddedFont>
    <p:embeddedFont>
      <p:font typeface="Playfair Display Bold" panose="00000800000000000000" charset="0"/>
      <p:regular r:id="rId23"/>
    </p:embeddedFont>
    <p:embeddedFont>
      <p:font typeface="Playfair Display Italics" panose="020B0604020202020204" charset="0"/>
      <p:regular r:id="rId24"/>
    </p:embeddedFont>
    <p:embeddedFont>
      <p:font typeface="Public Sans" panose="020B0604020202020204" charset="0"/>
      <p:regular r:id="rId25"/>
    </p:embeddedFont>
    <p:embeddedFont>
      <p:font typeface="Public Sans Bold"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8" d="100"/>
          <a:sy n="58" d="100"/>
        </p:scale>
        <p:origin x="51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sv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10" Type="http://schemas.openxmlformats.org/officeDocument/2006/relationships/image" Target="../media/image27.svg"/><Relationship Id="rId4" Type="http://schemas.openxmlformats.org/officeDocument/2006/relationships/image" Target="../media/image2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AutoShape 3"/>
          <p:cNvSpPr/>
          <p:nvPr/>
        </p:nvSpPr>
        <p:spPr>
          <a:xfrm flipV="1">
            <a:off x="1028706" y="8639084"/>
            <a:ext cx="16230594" cy="38509"/>
          </a:xfrm>
          <a:prstGeom prst="line">
            <a:avLst/>
          </a:prstGeom>
          <a:ln w="9525" cap="flat">
            <a:solidFill>
              <a:srgbClr val="FFFFFF"/>
            </a:solidFill>
            <a:prstDash val="solid"/>
            <a:headEnd type="none" w="sm" len="sm"/>
            <a:tailEnd type="none" w="sm" len="sm"/>
          </a:ln>
        </p:spPr>
      </p:sp>
      <p:sp>
        <p:nvSpPr>
          <p:cNvPr id="4" name="TextBox 4"/>
          <p:cNvSpPr txBox="1"/>
          <p:nvPr/>
        </p:nvSpPr>
        <p:spPr>
          <a:xfrm>
            <a:off x="1005730" y="8130223"/>
            <a:ext cx="16230600" cy="547370"/>
          </a:xfrm>
          <a:prstGeom prst="rect">
            <a:avLst/>
          </a:prstGeom>
        </p:spPr>
        <p:txBody>
          <a:bodyPr lIns="0" tIns="0" rIns="0" bIns="0" rtlCol="0" anchor="t">
            <a:spAutoFit/>
          </a:bodyPr>
          <a:lstStyle/>
          <a:p>
            <a:pPr algn="l">
              <a:lnSpc>
                <a:spcPts val="4480"/>
              </a:lnSpc>
              <a:spcBef>
                <a:spcPct val="0"/>
              </a:spcBef>
            </a:pPr>
            <a:r>
              <a:rPr lang="en-US" sz="3200" b="1" spc="726" dirty="0">
                <a:solidFill>
                  <a:srgbClr val="FFFFFF"/>
                </a:solidFill>
                <a:latin typeface="Public Sans Bold"/>
                <a:ea typeface="Public Sans Bold"/>
                <a:cs typeface="Public Sans Bold"/>
                <a:sym typeface="Public Sans Bold"/>
              </a:rPr>
              <a:t>EMPOWERING MOVEMENT, ENSURING SAFETY</a:t>
            </a:r>
          </a:p>
        </p:txBody>
      </p:sp>
      <p:sp>
        <p:nvSpPr>
          <p:cNvPr id="5" name="TextBox 5"/>
          <p:cNvSpPr txBox="1"/>
          <p:nvPr/>
        </p:nvSpPr>
        <p:spPr>
          <a:xfrm>
            <a:off x="1038101" y="1181100"/>
            <a:ext cx="16408332" cy="2462213"/>
          </a:xfrm>
          <a:prstGeom prst="rect">
            <a:avLst/>
          </a:prstGeom>
        </p:spPr>
        <p:txBody>
          <a:bodyPr lIns="0" tIns="0" rIns="0" bIns="0" rtlCol="0" anchor="t">
            <a:spAutoFit/>
          </a:bodyPr>
          <a:lstStyle/>
          <a:p>
            <a:pPr algn="ctr"/>
            <a:r>
              <a:rPr lang="en-US" sz="8000" b="1" spc="48" dirty="0">
                <a:solidFill>
                  <a:srgbClr val="FFFFFF"/>
                </a:solidFill>
                <a:latin typeface="Playfair Display Bold"/>
                <a:ea typeface="Playfair Display Bold"/>
                <a:cs typeface="Playfair Display Bold"/>
                <a:sym typeface="Playfair Display Bold"/>
              </a:rPr>
              <a:t>SURAKHYA</a:t>
            </a:r>
          </a:p>
          <a:p>
            <a:pPr algn="ctr"/>
            <a:r>
              <a:rPr lang="en-US" sz="8000" b="1" spc="48" dirty="0">
                <a:solidFill>
                  <a:srgbClr val="FFFFFF"/>
                </a:solidFill>
                <a:latin typeface="Playfair Display Bold"/>
                <a:ea typeface="Playfair Display Bold"/>
                <a:cs typeface="Playfair Display Bold"/>
                <a:sym typeface="Playfair Display Bold"/>
              </a:rPr>
              <a:t>Women’s Safety Route App</a:t>
            </a:r>
          </a:p>
        </p:txBody>
      </p:sp>
      <p:sp>
        <p:nvSpPr>
          <p:cNvPr id="6" name="TextBox 4">
            <a:extLst>
              <a:ext uri="{FF2B5EF4-FFF2-40B4-BE49-F238E27FC236}">
                <a16:creationId xmlns:a16="http://schemas.microsoft.com/office/drawing/2014/main" id="{0F1B7ECE-3D02-E5ED-5B37-58EB9EBFD45E}"/>
              </a:ext>
            </a:extLst>
          </p:cNvPr>
          <p:cNvSpPr txBox="1"/>
          <p:nvPr/>
        </p:nvSpPr>
        <p:spPr>
          <a:xfrm>
            <a:off x="1005730" y="8677593"/>
            <a:ext cx="7010400" cy="547370"/>
          </a:xfrm>
          <a:prstGeom prst="rect">
            <a:avLst/>
          </a:prstGeom>
        </p:spPr>
        <p:txBody>
          <a:bodyPr wrap="square" lIns="0" tIns="0" rIns="0" bIns="0" rtlCol="0" anchor="t">
            <a:spAutoFit/>
          </a:bodyPr>
          <a:lstStyle/>
          <a:p>
            <a:pPr algn="l">
              <a:lnSpc>
                <a:spcPts val="4480"/>
              </a:lnSpc>
              <a:spcBef>
                <a:spcPct val="0"/>
              </a:spcBef>
            </a:pPr>
            <a:r>
              <a:rPr lang="en-US" sz="3200" b="1" spc="726" dirty="0">
                <a:solidFill>
                  <a:srgbClr val="FFFFFF"/>
                </a:solidFill>
                <a:latin typeface="Public Sans Bold"/>
                <a:ea typeface="Public Sans Bold"/>
                <a:cs typeface="Public Sans Bold"/>
                <a:sym typeface="Public Sans Bold"/>
              </a:rPr>
              <a:t>BY: SWAGATIKA MISHRA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16407" y="2152970"/>
            <a:ext cx="16242893" cy="4933310"/>
          </a:xfrm>
          <a:prstGeom prst="rect">
            <a:avLst/>
          </a:prstGeom>
        </p:spPr>
        <p:txBody>
          <a:bodyPr lIns="0" tIns="0" rIns="0" bIns="0" rtlCol="0" anchor="t">
            <a:spAutoFit/>
          </a:bodyPr>
          <a:lstStyle/>
          <a:p>
            <a:pPr algn="l">
              <a:lnSpc>
                <a:spcPts val="7865"/>
              </a:lnSpc>
            </a:pPr>
            <a:r>
              <a:rPr lang="en-US" sz="6050" spc="30" dirty="0">
                <a:solidFill>
                  <a:srgbClr val="2B2C30"/>
                </a:solidFill>
                <a:latin typeface="Playfair Display"/>
                <a:ea typeface="Playfair Display"/>
                <a:cs typeface="Playfair Display"/>
                <a:sym typeface="Playfair Display"/>
              </a:rPr>
              <a:t>Idea is complex, critical and aiming to make the urban area “ </a:t>
            </a:r>
            <a:r>
              <a:rPr lang="en-US" sz="6050" b="1" spc="30" dirty="0">
                <a:solidFill>
                  <a:srgbClr val="2B2C30"/>
                </a:solidFill>
                <a:latin typeface="Playfair Display Bold"/>
                <a:ea typeface="Playfair Display Bold"/>
                <a:cs typeface="Playfair Display Bold"/>
                <a:sym typeface="Playfair Display Bold"/>
              </a:rPr>
              <a:t>Being Safe</a:t>
            </a:r>
            <a:r>
              <a:rPr lang="en-US" sz="6050" spc="30" dirty="0">
                <a:solidFill>
                  <a:srgbClr val="2B2C30"/>
                </a:solidFill>
                <a:latin typeface="Playfair Display"/>
                <a:ea typeface="Playfair Display"/>
                <a:cs typeface="Playfair Display"/>
                <a:sym typeface="Playfair Display"/>
              </a:rPr>
              <a:t>” &amp; </a:t>
            </a:r>
            <a:r>
              <a:rPr lang="en-US" sz="6050" b="1" spc="30" dirty="0">
                <a:solidFill>
                  <a:srgbClr val="2B2C30"/>
                </a:solidFill>
                <a:latin typeface="Playfair Display Bold"/>
                <a:ea typeface="Playfair Display Bold"/>
                <a:cs typeface="Playfair Display Bold"/>
                <a:sym typeface="Playfair Display Bold"/>
              </a:rPr>
              <a:t>Feeling Safe</a:t>
            </a:r>
            <a:r>
              <a:rPr lang="en-US" sz="6050" spc="30" dirty="0">
                <a:solidFill>
                  <a:srgbClr val="2B2C30"/>
                </a:solidFill>
                <a:latin typeface="Playfair Display"/>
                <a:ea typeface="Playfair Display"/>
                <a:cs typeface="Playfair Display"/>
                <a:sym typeface="Playfair Display"/>
              </a:rPr>
              <a:t>” ensuring the environmental psychological safety.</a:t>
            </a:r>
          </a:p>
          <a:p>
            <a:pPr algn="l">
              <a:lnSpc>
                <a:spcPts val="7865"/>
              </a:lnSpc>
            </a:pPr>
            <a:endParaRPr lang="en-US" sz="6050" spc="30" dirty="0">
              <a:solidFill>
                <a:srgbClr val="2B2C30"/>
              </a:solidFill>
              <a:latin typeface="Playfair Display"/>
              <a:ea typeface="Playfair Display"/>
              <a:cs typeface="Playfair Display"/>
              <a:sym typeface="Playfair Display"/>
            </a:endParaRPr>
          </a:p>
        </p:txBody>
      </p:sp>
      <p:sp>
        <p:nvSpPr>
          <p:cNvPr id="3" name="TextBox 3"/>
          <p:cNvSpPr txBox="1"/>
          <p:nvPr/>
        </p:nvSpPr>
        <p:spPr>
          <a:xfrm>
            <a:off x="1006871" y="942975"/>
            <a:ext cx="16230600" cy="651099"/>
          </a:xfrm>
          <a:prstGeom prst="rect">
            <a:avLst/>
          </a:prstGeom>
        </p:spPr>
        <p:txBody>
          <a:bodyPr lIns="0" tIns="0" rIns="0" bIns="0" rtlCol="0" anchor="t">
            <a:spAutoFit/>
          </a:bodyPr>
          <a:lstStyle/>
          <a:p>
            <a:pPr algn="l">
              <a:lnSpc>
                <a:spcPts val="5200"/>
              </a:lnSpc>
              <a:spcBef>
                <a:spcPct val="0"/>
              </a:spcBef>
            </a:pPr>
            <a:r>
              <a:rPr lang="en-US" sz="3714" b="1" spc="843">
                <a:solidFill>
                  <a:srgbClr val="2B2C30"/>
                </a:solidFill>
                <a:latin typeface="Public Sans Bold"/>
                <a:ea typeface="Public Sans Bold"/>
                <a:cs typeface="Public Sans Bold"/>
                <a:sym typeface="Public Sans Bold"/>
              </a:rPr>
              <a:t>IDEA</a:t>
            </a:r>
          </a:p>
        </p:txBody>
      </p:sp>
      <p:sp>
        <p:nvSpPr>
          <p:cNvPr id="4" name="AutoShape 4"/>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16407" y="2648270"/>
            <a:ext cx="7682366" cy="4933310"/>
          </a:xfrm>
          <a:prstGeom prst="rect">
            <a:avLst/>
          </a:prstGeom>
        </p:spPr>
        <p:txBody>
          <a:bodyPr lIns="0" tIns="0" rIns="0" bIns="0" rtlCol="0" anchor="t">
            <a:spAutoFit/>
          </a:bodyPr>
          <a:lstStyle/>
          <a:p>
            <a:pPr algn="l">
              <a:lnSpc>
                <a:spcPts val="7865"/>
              </a:lnSpc>
            </a:pPr>
            <a:r>
              <a:rPr lang="en-US" sz="6050" spc="30">
                <a:solidFill>
                  <a:srgbClr val="2B2C30"/>
                </a:solidFill>
                <a:latin typeface="Playfair Display"/>
                <a:ea typeface="Playfair Display"/>
                <a:cs typeface="Playfair Display"/>
                <a:sym typeface="Playfair Display"/>
              </a:rPr>
              <a:t>Provide a digital solution offering a safe route for women to commute.</a:t>
            </a:r>
          </a:p>
          <a:p>
            <a:pPr algn="l">
              <a:lnSpc>
                <a:spcPts val="7865"/>
              </a:lnSpc>
            </a:pPr>
            <a:endParaRPr lang="en-US" sz="6050" spc="30">
              <a:solidFill>
                <a:srgbClr val="2B2C30"/>
              </a:solidFill>
              <a:latin typeface="Playfair Display"/>
              <a:ea typeface="Playfair Display"/>
              <a:cs typeface="Playfair Display"/>
              <a:sym typeface="Playfair Display"/>
            </a:endParaRPr>
          </a:p>
        </p:txBody>
      </p:sp>
      <p:grpSp>
        <p:nvGrpSpPr>
          <p:cNvPr id="3" name="Group 3"/>
          <p:cNvGrpSpPr/>
          <p:nvPr/>
        </p:nvGrpSpPr>
        <p:grpSpPr>
          <a:xfrm>
            <a:off x="9722567" y="2611620"/>
            <a:ext cx="7773804" cy="5063759"/>
            <a:chOff x="0" y="0"/>
            <a:chExt cx="2364475" cy="1540189"/>
          </a:xfrm>
        </p:grpSpPr>
        <p:sp>
          <p:nvSpPr>
            <p:cNvPr id="4" name="Freeform 4"/>
            <p:cNvSpPr/>
            <p:nvPr/>
          </p:nvSpPr>
          <p:spPr>
            <a:xfrm>
              <a:off x="0" y="0"/>
              <a:ext cx="2364475" cy="1540190"/>
            </a:xfrm>
            <a:custGeom>
              <a:avLst/>
              <a:gdLst/>
              <a:ahLst/>
              <a:cxnLst/>
              <a:rect l="l" t="t" r="r" b="b"/>
              <a:pathLst>
                <a:path w="2364475" h="1540190">
                  <a:moveTo>
                    <a:pt x="0" y="0"/>
                  </a:moveTo>
                  <a:lnTo>
                    <a:pt x="2364475" y="0"/>
                  </a:lnTo>
                  <a:lnTo>
                    <a:pt x="2364475" y="1540190"/>
                  </a:lnTo>
                  <a:lnTo>
                    <a:pt x="0" y="1540190"/>
                  </a:lnTo>
                  <a:close/>
                </a:path>
              </a:pathLst>
            </a:custGeom>
            <a:solidFill>
              <a:srgbClr val="000000">
                <a:alpha val="0"/>
              </a:srgbClr>
            </a:solidFill>
            <a:ln w="9525" cap="sq">
              <a:solidFill>
                <a:srgbClr val="2B2C30"/>
              </a:solidFill>
              <a:prstDash val="solid"/>
              <a:miter/>
            </a:ln>
          </p:spPr>
        </p:sp>
        <p:sp>
          <p:nvSpPr>
            <p:cNvPr id="5" name="TextBox 5"/>
            <p:cNvSpPr txBox="1"/>
            <p:nvPr/>
          </p:nvSpPr>
          <p:spPr>
            <a:xfrm>
              <a:off x="0" y="-28575"/>
              <a:ext cx="2364475" cy="1568764"/>
            </a:xfrm>
            <a:prstGeom prst="rect">
              <a:avLst/>
            </a:prstGeom>
          </p:spPr>
          <p:txBody>
            <a:bodyPr lIns="68580" tIns="68580" rIns="68580" bIns="68580" rtlCol="0" anchor="ctr"/>
            <a:lstStyle/>
            <a:p>
              <a:pPr algn="ctr">
                <a:lnSpc>
                  <a:spcPts val="1889"/>
                </a:lnSpc>
              </a:pPr>
              <a:endParaRPr/>
            </a:p>
          </p:txBody>
        </p:sp>
      </p:grpSp>
      <p:grpSp>
        <p:nvGrpSpPr>
          <p:cNvPr id="6" name="Group 6"/>
          <p:cNvGrpSpPr/>
          <p:nvPr/>
        </p:nvGrpSpPr>
        <p:grpSpPr>
          <a:xfrm>
            <a:off x="10333265" y="2984958"/>
            <a:ext cx="6552408" cy="4317083"/>
            <a:chOff x="0" y="0"/>
            <a:chExt cx="8736544" cy="5756111"/>
          </a:xfrm>
        </p:grpSpPr>
        <p:pic>
          <p:nvPicPr>
            <p:cNvPr id="7" name="Picture 7"/>
            <p:cNvPicPr>
              <a:picLocks noChangeAspect="1"/>
            </p:cNvPicPr>
            <p:nvPr/>
          </p:nvPicPr>
          <p:blipFill>
            <a:blip r:embed="rId2"/>
            <a:srcRect t="23512" b="10601"/>
            <a:stretch>
              <a:fillRect/>
            </a:stretch>
          </p:blipFill>
          <p:spPr>
            <a:xfrm>
              <a:off x="0" y="0"/>
              <a:ext cx="8736544" cy="5756111"/>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06871" y="942975"/>
            <a:ext cx="16230600" cy="651099"/>
          </a:xfrm>
          <a:prstGeom prst="rect">
            <a:avLst/>
          </a:prstGeom>
        </p:spPr>
        <p:txBody>
          <a:bodyPr lIns="0" tIns="0" rIns="0" bIns="0" rtlCol="0" anchor="t">
            <a:spAutoFit/>
          </a:bodyPr>
          <a:lstStyle/>
          <a:p>
            <a:pPr algn="l">
              <a:lnSpc>
                <a:spcPts val="5200"/>
              </a:lnSpc>
              <a:spcBef>
                <a:spcPct val="0"/>
              </a:spcBef>
            </a:pPr>
            <a:r>
              <a:rPr lang="en-US" sz="3714" b="1" spc="843">
                <a:solidFill>
                  <a:srgbClr val="2B2C30"/>
                </a:solidFill>
                <a:latin typeface="Public Sans Bold"/>
                <a:ea typeface="Public Sans Bold"/>
                <a:cs typeface="Public Sans Bold"/>
                <a:sym typeface="Public Sans Bold"/>
              </a:rPr>
              <a:t>POLICY-ALIGNED, SPEED-DRIVEN</a:t>
            </a:r>
          </a:p>
        </p:txBody>
      </p:sp>
      <p:sp>
        <p:nvSpPr>
          <p:cNvPr id="3" name="AutoShape 3"/>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4" name="TextBox 4"/>
          <p:cNvSpPr txBox="1"/>
          <p:nvPr/>
        </p:nvSpPr>
        <p:spPr>
          <a:xfrm>
            <a:off x="1028689" y="2802332"/>
            <a:ext cx="7877184" cy="4795352"/>
          </a:xfrm>
          <a:prstGeom prst="rect">
            <a:avLst/>
          </a:prstGeom>
        </p:spPr>
        <p:txBody>
          <a:bodyPr lIns="0" tIns="0" rIns="0" bIns="0" rtlCol="0" anchor="t">
            <a:spAutoFit/>
          </a:bodyPr>
          <a:lstStyle/>
          <a:p>
            <a:pPr algn="l">
              <a:lnSpc>
                <a:spcPts val="4199"/>
              </a:lnSpc>
            </a:pPr>
            <a:r>
              <a:rPr lang="en-US" sz="2799" dirty="0">
                <a:solidFill>
                  <a:srgbClr val="2B2C30"/>
                </a:solidFill>
                <a:latin typeface="Public Sans"/>
                <a:ea typeface="Public Sans"/>
                <a:cs typeface="Public Sans"/>
                <a:sym typeface="Public Sans"/>
              </a:rPr>
              <a:t>The Ministry of Home Affairs has launched key initiatives to enhance women’s safety, including a </a:t>
            </a:r>
            <a:r>
              <a:rPr lang="en-US" sz="2799" dirty="0">
                <a:solidFill>
                  <a:srgbClr val="FF0000"/>
                </a:solidFill>
                <a:latin typeface="Public Sans"/>
                <a:ea typeface="Public Sans"/>
                <a:cs typeface="Public Sans"/>
                <a:sym typeface="Public Sans"/>
              </a:rPr>
              <a:t>dedicated women’s safety unit </a:t>
            </a:r>
            <a:r>
              <a:rPr lang="en-US" sz="2799" dirty="0">
                <a:solidFill>
                  <a:srgbClr val="2B2C30"/>
                </a:solidFill>
                <a:latin typeface="Public Sans"/>
                <a:ea typeface="Public Sans"/>
                <a:cs typeface="Public Sans"/>
                <a:sym typeface="Public Sans"/>
              </a:rPr>
              <a:t>to support States and Union Territories in addressing security issues and ensuring timely investigation of sexual assault cases. </a:t>
            </a:r>
            <a:r>
              <a:rPr lang="en-US" sz="2799" dirty="0">
                <a:solidFill>
                  <a:srgbClr val="FF0000"/>
                </a:solidFill>
                <a:latin typeface="Public Sans"/>
                <a:ea typeface="Public Sans"/>
                <a:cs typeface="Public Sans"/>
                <a:sym typeface="Public Sans"/>
              </a:rPr>
              <a:t>Women’s safety remains a top priority for the government under Prime Minister Modi’s leadership.</a:t>
            </a:r>
          </a:p>
        </p:txBody>
      </p:sp>
      <p:sp>
        <p:nvSpPr>
          <p:cNvPr id="5" name="TextBox 5"/>
          <p:cNvSpPr txBox="1"/>
          <p:nvPr/>
        </p:nvSpPr>
        <p:spPr>
          <a:xfrm>
            <a:off x="9360287" y="2802332"/>
            <a:ext cx="7877184" cy="4256743"/>
          </a:xfrm>
          <a:prstGeom prst="rect">
            <a:avLst/>
          </a:prstGeom>
        </p:spPr>
        <p:txBody>
          <a:bodyPr lIns="0" tIns="0" rIns="0" bIns="0" rtlCol="0" anchor="t">
            <a:spAutoFit/>
          </a:bodyPr>
          <a:lstStyle/>
          <a:p>
            <a:pPr algn="l">
              <a:lnSpc>
                <a:spcPts val="4199"/>
              </a:lnSpc>
            </a:pPr>
            <a:r>
              <a:rPr lang="en-US" sz="2799" dirty="0">
                <a:solidFill>
                  <a:srgbClr val="2B2C30"/>
                </a:solidFill>
                <a:latin typeface="Public Sans"/>
                <a:ea typeface="Public Sans"/>
                <a:cs typeface="Public Sans"/>
                <a:sym typeface="Public Sans"/>
              </a:rPr>
              <a:t>The Emergency Response Support System (</a:t>
            </a:r>
            <a:r>
              <a:rPr lang="en-US" sz="2799" dirty="0">
                <a:solidFill>
                  <a:srgbClr val="FF0000"/>
                </a:solidFill>
                <a:latin typeface="Public Sans"/>
                <a:ea typeface="Public Sans"/>
                <a:cs typeface="Public Sans"/>
                <a:sym typeface="Public Sans"/>
              </a:rPr>
              <a:t>ERSS</a:t>
            </a:r>
            <a:r>
              <a:rPr lang="en-US" sz="2799" dirty="0">
                <a:solidFill>
                  <a:srgbClr val="2B2C30"/>
                </a:solidFill>
                <a:latin typeface="Public Sans"/>
                <a:ea typeface="Public Sans"/>
                <a:cs typeface="Public Sans"/>
                <a:sym typeface="Public Sans"/>
              </a:rPr>
              <a:t>) provides a nationwide helpline (112) for police, fire, and ambulance services. As of July 2023, it has handled 27.10 crore+ calls, with 1123 lakh+ app downloads. The system is integrated with helplines 139 (railway) and 1078 (disaster), and </a:t>
            </a:r>
            <a:r>
              <a:rPr lang="en-US" sz="2799" dirty="0">
                <a:solidFill>
                  <a:srgbClr val="FF0000"/>
                </a:solidFill>
                <a:latin typeface="Public Sans"/>
                <a:ea typeface="Public Sans"/>
                <a:cs typeface="Public Sans"/>
                <a:sym typeface="Public Sans"/>
              </a:rPr>
              <a:t>46% of app users are women.</a:t>
            </a:r>
          </a:p>
        </p:txBody>
      </p:sp>
      <p:sp>
        <p:nvSpPr>
          <p:cNvPr id="6" name="TextBox 6"/>
          <p:cNvSpPr txBox="1"/>
          <p:nvPr/>
        </p:nvSpPr>
        <p:spPr>
          <a:xfrm>
            <a:off x="1028700" y="2051722"/>
            <a:ext cx="16208771" cy="502920"/>
          </a:xfrm>
          <a:prstGeom prst="rect">
            <a:avLst/>
          </a:prstGeom>
        </p:spPr>
        <p:txBody>
          <a:bodyPr lIns="0" tIns="0" rIns="0" bIns="0" rtlCol="0" anchor="t">
            <a:spAutoFit/>
          </a:bodyPr>
          <a:lstStyle/>
          <a:p>
            <a:pPr algn="l">
              <a:lnSpc>
                <a:spcPts val="4199"/>
              </a:lnSpc>
            </a:pPr>
            <a:r>
              <a:rPr lang="en-US" sz="2799" b="1">
                <a:solidFill>
                  <a:srgbClr val="2B2C30"/>
                </a:solidFill>
                <a:latin typeface="Public Sans Bold"/>
                <a:ea typeface="Public Sans Bold"/>
                <a:cs typeface="Public Sans Bold"/>
                <a:sym typeface="Public Sans Bold"/>
              </a:rPr>
              <a:t>Women's Safety Initiatives by the Ministry of Home Affairs</a:t>
            </a:r>
          </a:p>
        </p:txBody>
      </p:sp>
      <p:sp>
        <p:nvSpPr>
          <p:cNvPr id="7" name="TextBox 7"/>
          <p:cNvSpPr txBox="1"/>
          <p:nvPr/>
        </p:nvSpPr>
        <p:spPr>
          <a:xfrm>
            <a:off x="1028700" y="8113561"/>
            <a:ext cx="16208771" cy="502920"/>
          </a:xfrm>
          <a:prstGeom prst="rect">
            <a:avLst/>
          </a:prstGeom>
        </p:spPr>
        <p:txBody>
          <a:bodyPr lIns="0" tIns="0" rIns="0" bIns="0" rtlCol="0" anchor="t">
            <a:spAutoFit/>
          </a:bodyPr>
          <a:lstStyle/>
          <a:p>
            <a:pPr algn="l">
              <a:lnSpc>
                <a:spcPts val="4199"/>
              </a:lnSpc>
            </a:pPr>
            <a:r>
              <a:rPr lang="en-US" sz="2799">
                <a:solidFill>
                  <a:srgbClr val="2B2C30"/>
                </a:solidFill>
                <a:latin typeface="Public Sans"/>
                <a:ea typeface="Public Sans"/>
                <a:cs typeface="Public Sans"/>
                <a:sym typeface="Public Sans"/>
              </a:rPr>
              <a:t>(Source: Ministry of Home Affairs, Government of India, 2023)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3" name="Freeform 3"/>
          <p:cNvSpPr/>
          <p:nvPr/>
        </p:nvSpPr>
        <p:spPr>
          <a:xfrm>
            <a:off x="12284395" y="2436101"/>
            <a:ext cx="1043027" cy="1043027"/>
          </a:xfrm>
          <a:custGeom>
            <a:avLst/>
            <a:gdLst/>
            <a:ahLst/>
            <a:cxnLst/>
            <a:rect l="l" t="t" r="r" b="b"/>
            <a:pathLst>
              <a:path w="1043027" h="1043027">
                <a:moveTo>
                  <a:pt x="0" y="0"/>
                </a:moveTo>
                <a:lnTo>
                  <a:pt x="1043027" y="0"/>
                </a:lnTo>
                <a:lnTo>
                  <a:pt x="1043027" y="1043027"/>
                </a:lnTo>
                <a:lnTo>
                  <a:pt x="0" y="1043027"/>
                </a:lnTo>
                <a:lnTo>
                  <a:pt x="0" y="0"/>
                </a:lnTo>
                <a:close/>
              </a:path>
            </a:pathLst>
          </a:custGeom>
          <a:blipFill>
            <a:blip r:embed="rId2"/>
            <a:stretch>
              <a:fillRect/>
            </a:stretch>
          </a:blipFill>
        </p:spPr>
      </p:sp>
      <p:sp>
        <p:nvSpPr>
          <p:cNvPr id="4" name="Freeform 4"/>
          <p:cNvSpPr/>
          <p:nvPr/>
        </p:nvSpPr>
        <p:spPr>
          <a:xfrm>
            <a:off x="6802718" y="2436101"/>
            <a:ext cx="1043027" cy="1043027"/>
          </a:xfrm>
          <a:custGeom>
            <a:avLst/>
            <a:gdLst/>
            <a:ahLst/>
            <a:cxnLst/>
            <a:rect l="l" t="t" r="r" b="b"/>
            <a:pathLst>
              <a:path w="1043027" h="1043027">
                <a:moveTo>
                  <a:pt x="0" y="0"/>
                </a:moveTo>
                <a:lnTo>
                  <a:pt x="1043027" y="0"/>
                </a:lnTo>
                <a:lnTo>
                  <a:pt x="1043027" y="1043027"/>
                </a:lnTo>
                <a:lnTo>
                  <a:pt x="0" y="1043027"/>
                </a:lnTo>
                <a:lnTo>
                  <a:pt x="0" y="0"/>
                </a:lnTo>
                <a:close/>
              </a:path>
            </a:pathLst>
          </a:custGeom>
          <a:blipFill>
            <a:blip r:embed="rId3"/>
            <a:stretch>
              <a:fillRect/>
            </a:stretch>
          </a:blipFill>
        </p:spPr>
      </p:sp>
      <p:sp>
        <p:nvSpPr>
          <p:cNvPr id="5" name="Freeform 5"/>
          <p:cNvSpPr/>
          <p:nvPr/>
        </p:nvSpPr>
        <p:spPr>
          <a:xfrm>
            <a:off x="1324340" y="6378666"/>
            <a:ext cx="1029248" cy="1029248"/>
          </a:xfrm>
          <a:custGeom>
            <a:avLst/>
            <a:gdLst/>
            <a:ahLst/>
            <a:cxnLst/>
            <a:rect l="l" t="t" r="r" b="b"/>
            <a:pathLst>
              <a:path w="1029248" h="1029248">
                <a:moveTo>
                  <a:pt x="0" y="0"/>
                </a:moveTo>
                <a:lnTo>
                  <a:pt x="1029248" y="0"/>
                </a:lnTo>
                <a:lnTo>
                  <a:pt x="1029248" y="1029248"/>
                </a:lnTo>
                <a:lnTo>
                  <a:pt x="0" y="1029248"/>
                </a:lnTo>
                <a:lnTo>
                  <a:pt x="0" y="0"/>
                </a:lnTo>
                <a:close/>
              </a:path>
            </a:pathLst>
          </a:custGeom>
          <a:blipFill>
            <a:blip r:embed="rId4"/>
            <a:stretch>
              <a:fillRect/>
            </a:stretch>
          </a:blipFill>
        </p:spPr>
      </p:sp>
      <p:sp>
        <p:nvSpPr>
          <p:cNvPr id="7" name="Freeform 7"/>
          <p:cNvSpPr/>
          <p:nvPr/>
        </p:nvSpPr>
        <p:spPr>
          <a:xfrm>
            <a:off x="6802718" y="6378666"/>
            <a:ext cx="1029248" cy="1029248"/>
          </a:xfrm>
          <a:custGeom>
            <a:avLst/>
            <a:gdLst/>
            <a:ahLst/>
            <a:cxnLst/>
            <a:rect l="l" t="t" r="r" b="b"/>
            <a:pathLst>
              <a:path w="1029248" h="1029248">
                <a:moveTo>
                  <a:pt x="0" y="0"/>
                </a:moveTo>
                <a:lnTo>
                  <a:pt x="1029248" y="0"/>
                </a:lnTo>
                <a:lnTo>
                  <a:pt x="1029248" y="1029248"/>
                </a:lnTo>
                <a:lnTo>
                  <a:pt x="0" y="1029248"/>
                </a:lnTo>
                <a:lnTo>
                  <a:pt x="0" y="0"/>
                </a:lnTo>
                <a:close/>
              </a:path>
            </a:pathLst>
          </a:custGeom>
          <a:blipFill>
            <a:blip r:embed="rId5"/>
            <a:stretch>
              <a:fillRect/>
            </a:stretch>
          </a:blipFill>
        </p:spPr>
      </p:sp>
      <p:sp>
        <p:nvSpPr>
          <p:cNvPr id="8" name="Freeform 8"/>
          <p:cNvSpPr/>
          <p:nvPr/>
        </p:nvSpPr>
        <p:spPr>
          <a:xfrm>
            <a:off x="12281096" y="6378666"/>
            <a:ext cx="1029248" cy="1029248"/>
          </a:xfrm>
          <a:custGeom>
            <a:avLst/>
            <a:gdLst/>
            <a:ahLst/>
            <a:cxnLst/>
            <a:rect l="l" t="t" r="r" b="b"/>
            <a:pathLst>
              <a:path w="1029248" h="1029248">
                <a:moveTo>
                  <a:pt x="0" y="0"/>
                </a:moveTo>
                <a:lnTo>
                  <a:pt x="1029248" y="0"/>
                </a:lnTo>
                <a:lnTo>
                  <a:pt x="1029248" y="1029248"/>
                </a:lnTo>
                <a:lnTo>
                  <a:pt x="0" y="1029248"/>
                </a:lnTo>
                <a:lnTo>
                  <a:pt x="0" y="0"/>
                </a:lnTo>
                <a:close/>
              </a:path>
            </a:pathLst>
          </a:custGeom>
          <a:blipFill>
            <a:blip r:embed="rId6"/>
            <a:stretch>
              <a:fillRect/>
            </a:stretch>
          </a:blipFill>
        </p:spPr>
      </p:sp>
      <p:sp>
        <p:nvSpPr>
          <p:cNvPr id="9" name="Freeform 9"/>
          <p:cNvSpPr/>
          <p:nvPr/>
        </p:nvSpPr>
        <p:spPr>
          <a:xfrm>
            <a:off x="1324340" y="8122289"/>
            <a:ext cx="1029248" cy="1029248"/>
          </a:xfrm>
          <a:custGeom>
            <a:avLst/>
            <a:gdLst/>
            <a:ahLst/>
            <a:cxnLst/>
            <a:rect l="l" t="t" r="r" b="b"/>
            <a:pathLst>
              <a:path w="1029248" h="1029248">
                <a:moveTo>
                  <a:pt x="0" y="0"/>
                </a:moveTo>
                <a:lnTo>
                  <a:pt x="1029248" y="0"/>
                </a:lnTo>
                <a:lnTo>
                  <a:pt x="1029248" y="1029248"/>
                </a:lnTo>
                <a:lnTo>
                  <a:pt x="0" y="1029248"/>
                </a:lnTo>
                <a:lnTo>
                  <a:pt x="0" y="0"/>
                </a:lnTo>
                <a:close/>
              </a:path>
            </a:pathLst>
          </a:custGeom>
          <a:blipFill>
            <a:blip r:embed="rId7"/>
            <a:stretch>
              <a:fillRect/>
            </a:stretch>
          </a:blipFill>
        </p:spPr>
      </p:sp>
      <p:sp>
        <p:nvSpPr>
          <p:cNvPr id="10" name="Freeform 10"/>
          <p:cNvSpPr/>
          <p:nvPr/>
        </p:nvSpPr>
        <p:spPr>
          <a:xfrm>
            <a:off x="6802718" y="8122289"/>
            <a:ext cx="1029248" cy="1029248"/>
          </a:xfrm>
          <a:custGeom>
            <a:avLst/>
            <a:gdLst/>
            <a:ahLst/>
            <a:cxnLst/>
            <a:rect l="l" t="t" r="r" b="b"/>
            <a:pathLst>
              <a:path w="1029248" h="1029248">
                <a:moveTo>
                  <a:pt x="0" y="0"/>
                </a:moveTo>
                <a:lnTo>
                  <a:pt x="1029248" y="0"/>
                </a:lnTo>
                <a:lnTo>
                  <a:pt x="1029248" y="1029248"/>
                </a:lnTo>
                <a:lnTo>
                  <a:pt x="0" y="1029248"/>
                </a:lnTo>
                <a:lnTo>
                  <a:pt x="0" y="0"/>
                </a:lnTo>
                <a:close/>
              </a:path>
            </a:pathLst>
          </a:custGeom>
          <a:blipFill>
            <a:blip r:embed="rId8"/>
            <a:stretch>
              <a:fillRect/>
            </a:stretch>
          </a:blipFill>
        </p:spPr>
      </p:sp>
      <p:sp>
        <p:nvSpPr>
          <p:cNvPr id="11" name="TextBox 11"/>
          <p:cNvSpPr txBox="1"/>
          <p:nvPr/>
        </p:nvSpPr>
        <p:spPr>
          <a:xfrm>
            <a:off x="1006871" y="942975"/>
            <a:ext cx="16230600" cy="651099"/>
          </a:xfrm>
          <a:prstGeom prst="rect">
            <a:avLst/>
          </a:prstGeom>
        </p:spPr>
        <p:txBody>
          <a:bodyPr lIns="0" tIns="0" rIns="0" bIns="0" rtlCol="0" anchor="t">
            <a:spAutoFit/>
          </a:bodyPr>
          <a:lstStyle/>
          <a:p>
            <a:pPr algn="l">
              <a:lnSpc>
                <a:spcPts val="5200"/>
              </a:lnSpc>
              <a:spcBef>
                <a:spcPct val="0"/>
              </a:spcBef>
            </a:pPr>
            <a:r>
              <a:rPr lang="en-US" sz="3714" b="1" spc="843">
                <a:solidFill>
                  <a:srgbClr val="2B2C30"/>
                </a:solidFill>
                <a:latin typeface="Public Sans Bold"/>
                <a:ea typeface="Public Sans Bold"/>
                <a:cs typeface="Public Sans Bold"/>
                <a:sym typeface="Public Sans Bold"/>
              </a:rPr>
              <a:t>STRATEGY</a:t>
            </a:r>
          </a:p>
        </p:txBody>
      </p:sp>
      <p:sp>
        <p:nvSpPr>
          <p:cNvPr id="12" name="Freeform 12"/>
          <p:cNvSpPr/>
          <p:nvPr/>
        </p:nvSpPr>
        <p:spPr>
          <a:xfrm>
            <a:off x="1324340" y="2436101"/>
            <a:ext cx="1043027" cy="1043027"/>
          </a:xfrm>
          <a:custGeom>
            <a:avLst/>
            <a:gdLst/>
            <a:ahLst/>
            <a:cxnLst/>
            <a:rect l="l" t="t" r="r" b="b"/>
            <a:pathLst>
              <a:path w="1043027" h="1043027">
                <a:moveTo>
                  <a:pt x="0" y="0"/>
                </a:moveTo>
                <a:lnTo>
                  <a:pt x="1043027" y="0"/>
                </a:lnTo>
                <a:lnTo>
                  <a:pt x="1043027" y="1043027"/>
                </a:lnTo>
                <a:lnTo>
                  <a:pt x="0" y="1043027"/>
                </a:lnTo>
                <a:lnTo>
                  <a:pt x="0" y="0"/>
                </a:lnTo>
                <a:close/>
              </a:path>
            </a:pathLst>
          </a:custGeom>
          <a:blipFill>
            <a:blip r:embed="rId9"/>
            <a:stretch>
              <a:fillRect/>
            </a:stretch>
          </a:blipFill>
        </p:spPr>
      </p:sp>
      <p:sp>
        <p:nvSpPr>
          <p:cNvPr id="13" name="TextBox 13"/>
          <p:cNvSpPr txBox="1"/>
          <p:nvPr/>
        </p:nvSpPr>
        <p:spPr>
          <a:xfrm>
            <a:off x="2643238" y="2612481"/>
            <a:ext cx="3894343" cy="1323340"/>
          </a:xfrm>
          <a:prstGeom prst="rect">
            <a:avLst/>
          </a:prstGeom>
        </p:spPr>
        <p:txBody>
          <a:bodyPr lIns="0" tIns="0" rIns="0" bIns="0" rtlCol="0" anchor="t">
            <a:spAutoFit/>
          </a:bodyPr>
          <a:lstStyle/>
          <a:p>
            <a:pPr algn="l">
              <a:lnSpc>
                <a:spcPts val="2659"/>
              </a:lnSpc>
            </a:pPr>
            <a:r>
              <a:rPr lang="en-US" sz="1899" b="1">
                <a:solidFill>
                  <a:srgbClr val="2B2C30"/>
                </a:solidFill>
                <a:latin typeface="Public Sans Bold"/>
                <a:ea typeface="Public Sans Bold"/>
                <a:cs typeface="Public Sans Bold"/>
                <a:sym typeface="Public Sans Bold"/>
              </a:rPr>
              <a:t>Environmental</a:t>
            </a:r>
          </a:p>
          <a:p>
            <a:pPr algn="l">
              <a:lnSpc>
                <a:spcPts val="2659"/>
              </a:lnSpc>
            </a:pPr>
            <a:r>
              <a:rPr lang="en-US" sz="1899">
                <a:solidFill>
                  <a:srgbClr val="2B2C30"/>
                </a:solidFill>
                <a:latin typeface="Public Sans"/>
                <a:ea typeface="Public Sans"/>
                <a:cs typeface="Public Sans"/>
                <a:sym typeface="Public Sans"/>
              </a:rPr>
              <a:t>Lighting, land use, visibility</a:t>
            </a:r>
          </a:p>
          <a:p>
            <a:pPr algn="l">
              <a:lnSpc>
                <a:spcPts val="2659"/>
              </a:lnSpc>
            </a:pPr>
            <a:endParaRPr lang="en-US" sz="1899">
              <a:solidFill>
                <a:srgbClr val="2B2C30"/>
              </a:solidFill>
              <a:latin typeface="Public Sans"/>
              <a:ea typeface="Public Sans"/>
              <a:cs typeface="Public Sans"/>
              <a:sym typeface="Public Sans"/>
            </a:endParaRPr>
          </a:p>
          <a:p>
            <a:pPr algn="l">
              <a:lnSpc>
                <a:spcPts val="2659"/>
              </a:lnSpc>
            </a:pPr>
            <a:endParaRPr lang="en-US" sz="1899">
              <a:solidFill>
                <a:srgbClr val="2B2C30"/>
              </a:solidFill>
              <a:latin typeface="Public Sans"/>
              <a:ea typeface="Public Sans"/>
              <a:cs typeface="Public Sans"/>
              <a:sym typeface="Public Sans"/>
            </a:endParaRPr>
          </a:p>
        </p:txBody>
      </p:sp>
      <p:sp>
        <p:nvSpPr>
          <p:cNvPr id="14" name="TextBox 14"/>
          <p:cNvSpPr txBox="1"/>
          <p:nvPr/>
        </p:nvSpPr>
        <p:spPr>
          <a:xfrm>
            <a:off x="2643238" y="6340566"/>
            <a:ext cx="2968653" cy="1656715"/>
          </a:xfrm>
          <a:prstGeom prst="rect">
            <a:avLst/>
          </a:prstGeom>
        </p:spPr>
        <p:txBody>
          <a:bodyPr lIns="0" tIns="0" rIns="0" bIns="0" rtlCol="0" anchor="t">
            <a:spAutoFit/>
          </a:bodyPr>
          <a:lstStyle/>
          <a:p>
            <a:pPr algn="just">
              <a:lnSpc>
                <a:spcPts val="2659"/>
              </a:lnSpc>
            </a:pPr>
            <a:r>
              <a:rPr lang="en-US" sz="1899" b="1">
                <a:solidFill>
                  <a:srgbClr val="2B2C30"/>
                </a:solidFill>
                <a:latin typeface="Public Sans Bold"/>
                <a:ea typeface="Public Sans Bold"/>
                <a:cs typeface="Public Sans Bold"/>
                <a:sym typeface="Public Sans Bold"/>
              </a:rPr>
              <a:t>Negative Attributors</a:t>
            </a:r>
          </a:p>
          <a:p>
            <a:pPr algn="just">
              <a:lnSpc>
                <a:spcPts val="2659"/>
              </a:lnSpc>
            </a:pPr>
            <a:r>
              <a:rPr lang="en-US" sz="1899">
                <a:solidFill>
                  <a:srgbClr val="2B2C30"/>
                </a:solidFill>
                <a:latin typeface="Public Sans"/>
                <a:ea typeface="Public Sans"/>
                <a:cs typeface="Public Sans"/>
                <a:sym typeface="Public Sans"/>
              </a:rPr>
              <a:t>Avoiding areas with undesirable features</a:t>
            </a:r>
          </a:p>
          <a:p>
            <a:pPr algn="just">
              <a:lnSpc>
                <a:spcPts val="2659"/>
              </a:lnSpc>
            </a:pPr>
            <a:endParaRPr lang="en-US" sz="1899">
              <a:solidFill>
                <a:srgbClr val="2B2C30"/>
              </a:solidFill>
              <a:latin typeface="Public Sans"/>
              <a:ea typeface="Public Sans"/>
              <a:cs typeface="Public Sans"/>
              <a:sym typeface="Public Sans"/>
            </a:endParaRPr>
          </a:p>
          <a:p>
            <a:pPr algn="just">
              <a:lnSpc>
                <a:spcPts val="2659"/>
              </a:lnSpc>
            </a:pPr>
            <a:endParaRPr lang="en-US" sz="1899">
              <a:solidFill>
                <a:srgbClr val="2B2C30"/>
              </a:solidFill>
              <a:latin typeface="Public Sans"/>
              <a:ea typeface="Public Sans"/>
              <a:cs typeface="Public Sans"/>
              <a:sym typeface="Public Sans"/>
            </a:endParaRPr>
          </a:p>
        </p:txBody>
      </p:sp>
      <p:sp>
        <p:nvSpPr>
          <p:cNvPr id="15" name="TextBox 15"/>
          <p:cNvSpPr txBox="1"/>
          <p:nvPr/>
        </p:nvSpPr>
        <p:spPr>
          <a:xfrm>
            <a:off x="8269270" y="8159844"/>
            <a:ext cx="3132777" cy="1656715"/>
          </a:xfrm>
          <a:prstGeom prst="rect">
            <a:avLst/>
          </a:prstGeom>
        </p:spPr>
        <p:txBody>
          <a:bodyPr lIns="0" tIns="0" rIns="0" bIns="0" rtlCol="0" anchor="t">
            <a:spAutoFit/>
          </a:bodyPr>
          <a:lstStyle/>
          <a:p>
            <a:pPr algn="just">
              <a:lnSpc>
                <a:spcPts val="2659"/>
              </a:lnSpc>
            </a:pPr>
            <a:r>
              <a:rPr lang="en-US" sz="1899" b="1" dirty="0">
                <a:solidFill>
                  <a:srgbClr val="2B2C30"/>
                </a:solidFill>
                <a:latin typeface="Public Sans Bold"/>
                <a:ea typeface="Public Sans Bold"/>
                <a:cs typeface="Public Sans Bold"/>
                <a:sym typeface="Public Sans Bold"/>
              </a:rPr>
              <a:t>Illumination Level</a:t>
            </a:r>
          </a:p>
          <a:p>
            <a:pPr algn="just">
              <a:lnSpc>
                <a:spcPts val="2659"/>
              </a:lnSpc>
            </a:pPr>
            <a:r>
              <a:rPr lang="en-US" sz="1899" dirty="0">
                <a:solidFill>
                  <a:srgbClr val="2B2C30"/>
                </a:solidFill>
                <a:latin typeface="Public Sans"/>
                <a:ea typeface="Public Sans"/>
                <a:cs typeface="Public Sans"/>
                <a:sym typeface="Public Sans"/>
              </a:rPr>
              <a:t>Well-lit spaces ensure safety and visibility</a:t>
            </a:r>
          </a:p>
          <a:p>
            <a:pPr algn="just">
              <a:lnSpc>
                <a:spcPts val="2659"/>
              </a:lnSpc>
            </a:pPr>
            <a:endParaRPr lang="en-US" sz="1899" dirty="0">
              <a:solidFill>
                <a:srgbClr val="2B2C30"/>
              </a:solidFill>
              <a:latin typeface="Public Sans"/>
              <a:ea typeface="Public Sans"/>
              <a:cs typeface="Public Sans"/>
              <a:sym typeface="Public Sans"/>
            </a:endParaRPr>
          </a:p>
          <a:p>
            <a:pPr algn="just">
              <a:lnSpc>
                <a:spcPts val="2659"/>
              </a:lnSpc>
            </a:pPr>
            <a:endParaRPr lang="en-US" sz="1899" dirty="0">
              <a:solidFill>
                <a:srgbClr val="2B2C30"/>
              </a:solidFill>
              <a:latin typeface="Public Sans"/>
              <a:ea typeface="Public Sans"/>
              <a:cs typeface="Public Sans"/>
              <a:sym typeface="Public Sans"/>
            </a:endParaRPr>
          </a:p>
        </p:txBody>
      </p:sp>
      <p:sp>
        <p:nvSpPr>
          <p:cNvPr id="16" name="TextBox 16"/>
          <p:cNvSpPr txBox="1"/>
          <p:nvPr/>
        </p:nvSpPr>
        <p:spPr>
          <a:xfrm>
            <a:off x="13751875" y="6393819"/>
            <a:ext cx="3132777" cy="1990090"/>
          </a:xfrm>
          <a:prstGeom prst="rect">
            <a:avLst/>
          </a:prstGeom>
        </p:spPr>
        <p:txBody>
          <a:bodyPr lIns="0" tIns="0" rIns="0" bIns="0" rtlCol="0" anchor="t">
            <a:spAutoFit/>
          </a:bodyPr>
          <a:lstStyle/>
          <a:p>
            <a:pPr algn="just">
              <a:lnSpc>
                <a:spcPts val="2659"/>
              </a:lnSpc>
            </a:pPr>
            <a:r>
              <a:rPr lang="en-US" sz="1899" b="1" dirty="0">
                <a:solidFill>
                  <a:srgbClr val="2B2C30"/>
                </a:solidFill>
                <a:latin typeface="Public Sans Bold"/>
                <a:ea typeface="Public Sans Bold"/>
                <a:cs typeface="Public Sans Bold"/>
                <a:sym typeface="Public Sans Bold"/>
              </a:rPr>
              <a:t>Density</a:t>
            </a:r>
          </a:p>
          <a:p>
            <a:pPr algn="just">
              <a:lnSpc>
                <a:spcPts val="2659"/>
              </a:lnSpc>
            </a:pPr>
            <a:r>
              <a:rPr lang="en-US" sz="1899" dirty="0">
                <a:solidFill>
                  <a:srgbClr val="2B2C30"/>
                </a:solidFill>
                <a:latin typeface="Public Sans"/>
                <a:ea typeface="Public Sans"/>
                <a:cs typeface="Public Sans"/>
                <a:sym typeface="Public Sans"/>
              </a:rPr>
              <a:t>Higher density can increase social interaction and safety</a:t>
            </a:r>
          </a:p>
          <a:p>
            <a:pPr algn="just">
              <a:lnSpc>
                <a:spcPts val="2659"/>
              </a:lnSpc>
            </a:pPr>
            <a:endParaRPr lang="en-US" sz="1899" dirty="0">
              <a:solidFill>
                <a:srgbClr val="2B2C30"/>
              </a:solidFill>
              <a:latin typeface="Public Sans"/>
              <a:ea typeface="Public Sans"/>
              <a:cs typeface="Public Sans"/>
              <a:sym typeface="Public Sans"/>
            </a:endParaRPr>
          </a:p>
          <a:p>
            <a:pPr algn="just">
              <a:lnSpc>
                <a:spcPts val="2659"/>
              </a:lnSpc>
            </a:pPr>
            <a:endParaRPr lang="en-US" sz="1899" dirty="0">
              <a:solidFill>
                <a:srgbClr val="2B2C30"/>
              </a:solidFill>
              <a:latin typeface="Public Sans"/>
              <a:ea typeface="Public Sans"/>
              <a:cs typeface="Public Sans"/>
              <a:sym typeface="Public Sans"/>
            </a:endParaRPr>
          </a:p>
        </p:txBody>
      </p:sp>
      <p:sp>
        <p:nvSpPr>
          <p:cNvPr id="17" name="TextBox 17"/>
          <p:cNvSpPr txBox="1"/>
          <p:nvPr/>
        </p:nvSpPr>
        <p:spPr>
          <a:xfrm>
            <a:off x="13714726" y="8159844"/>
            <a:ext cx="3132777" cy="1656715"/>
          </a:xfrm>
          <a:prstGeom prst="rect">
            <a:avLst/>
          </a:prstGeom>
        </p:spPr>
        <p:txBody>
          <a:bodyPr lIns="0" tIns="0" rIns="0" bIns="0" rtlCol="0" anchor="t">
            <a:spAutoFit/>
          </a:bodyPr>
          <a:lstStyle/>
          <a:p>
            <a:pPr algn="just">
              <a:lnSpc>
                <a:spcPts val="2659"/>
              </a:lnSpc>
            </a:pPr>
            <a:r>
              <a:rPr lang="en-US" sz="1899" b="1">
                <a:solidFill>
                  <a:srgbClr val="2B2C30"/>
                </a:solidFill>
                <a:latin typeface="Public Sans Bold"/>
                <a:ea typeface="Public Sans Bold"/>
                <a:cs typeface="Public Sans Bold"/>
                <a:sym typeface="Public Sans Bold"/>
              </a:rPr>
              <a:t>Trip Pattern Diversity</a:t>
            </a:r>
          </a:p>
          <a:p>
            <a:pPr algn="just">
              <a:lnSpc>
                <a:spcPts val="2659"/>
              </a:lnSpc>
            </a:pPr>
            <a:r>
              <a:rPr lang="en-US" sz="1899">
                <a:solidFill>
                  <a:srgbClr val="2B2C30"/>
                </a:solidFill>
                <a:latin typeface="Public Sans"/>
                <a:ea typeface="Public Sans"/>
                <a:cs typeface="Public Sans"/>
                <a:sym typeface="Public Sans"/>
              </a:rPr>
              <a:t>Designing for diverse age  improves safety movement.</a:t>
            </a:r>
          </a:p>
          <a:p>
            <a:pPr algn="just">
              <a:lnSpc>
                <a:spcPts val="2659"/>
              </a:lnSpc>
            </a:pPr>
            <a:endParaRPr lang="en-US" sz="1899">
              <a:solidFill>
                <a:srgbClr val="2B2C30"/>
              </a:solidFill>
              <a:latin typeface="Public Sans"/>
              <a:ea typeface="Public Sans"/>
              <a:cs typeface="Public Sans"/>
              <a:sym typeface="Public Sans"/>
            </a:endParaRPr>
          </a:p>
          <a:p>
            <a:pPr algn="just">
              <a:lnSpc>
                <a:spcPts val="2659"/>
              </a:lnSpc>
            </a:pPr>
            <a:endParaRPr lang="en-US" sz="1899">
              <a:solidFill>
                <a:srgbClr val="2B2C30"/>
              </a:solidFill>
              <a:latin typeface="Public Sans"/>
              <a:ea typeface="Public Sans"/>
              <a:cs typeface="Public Sans"/>
              <a:sym typeface="Public Sans"/>
            </a:endParaRPr>
          </a:p>
        </p:txBody>
      </p:sp>
      <p:sp>
        <p:nvSpPr>
          <p:cNvPr id="18" name="TextBox 18"/>
          <p:cNvSpPr txBox="1"/>
          <p:nvPr/>
        </p:nvSpPr>
        <p:spPr>
          <a:xfrm>
            <a:off x="2643238" y="8159844"/>
            <a:ext cx="3132777" cy="1656715"/>
          </a:xfrm>
          <a:prstGeom prst="rect">
            <a:avLst/>
          </a:prstGeom>
        </p:spPr>
        <p:txBody>
          <a:bodyPr lIns="0" tIns="0" rIns="0" bIns="0" rtlCol="0" anchor="t">
            <a:spAutoFit/>
          </a:bodyPr>
          <a:lstStyle/>
          <a:p>
            <a:pPr algn="just">
              <a:lnSpc>
                <a:spcPts val="2659"/>
              </a:lnSpc>
            </a:pPr>
            <a:r>
              <a:rPr lang="en-US" sz="1899" b="1">
                <a:solidFill>
                  <a:srgbClr val="2B2C30"/>
                </a:solidFill>
                <a:latin typeface="Public Sans Bold"/>
                <a:ea typeface="Public Sans Bold"/>
                <a:cs typeface="Public Sans Bold"/>
                <a:sym typeface="Public Sans Bold"/>
              </a:rPr>
              <a:t>Natural Surveillance</a:t>
            </a:r>
          </a:p>
          <a:p>
            <a:pPr algn="just">
              <a:lnSpc>
                <a:spcPts val="2659"/>
              </a:lnSpc>
            </a:pPr>
            <a:r>
              <a:rPr lang="en-US" sz="1899">
                <a:solidFill>
                  <a:srgbClr val="2B2C30"/>
                </a:solidFill>
                <a:latin typeface="Public Sans"/>
                <a:ea typeface="Public Sans"/>
                <a:cs typeface="Public Sans"/>
                <a:sym typeface="Public Sans"/>
              </a:rPr>
              <a:t>Eyes on the street create safer environments.</a:t>
            </a:r>
          </a:p>
          <a:p>
            <a:pPr algn="just">
              <a:lnSpc>
                <a:spcPts val="2659"/>
              </a:lnSpc>
            </a:pPr>
            <a:endParaRPr lang="en-US" sz="1899">
              <a:solidFill>
                <a:srgbClr val="2B2C30"/>
              </a:solidFill>
              <a:latin typeface="Public Sans"/>
              <a:ea typeface="Public Sans"/>
              <a:cs typeface="Public Sans"/>
              <a:sym typeface="Public Sans"/>
            </a:endParaRPr>
          </a:p>
          <a:p>
            <a:pPr algn="just">
              <a:lnSpc>
                <a:spcPts val="2659"/>
              </a:lnSpc>
            </a:pPr>
            <a:endParaRPr lang="en-US" sz="1899">
              <a:solidFill>
                <a:srgbClr val="2B2C30"/>
              </a:solidFill>
              <a:latin typeface="Public Sans"/>
              <a:ea typeface="Public Sans"/>
              <a:cs typeface="Public Sans"/>
              <a:sym typeface="Public Sans"/>
            </a:endParaRPr>
          </a:p>
        </p:txBody>
      </p:sp>
      <p:sp>
        <p:nvSpPr>
          <p:cNvPr id="19" name="TextBox 19"/>
          <p:cNvSpPr txBox="1"/>
          <p:nvPr/>
        </p:nvSpPr>
        <p:spPr>
          <a:xfrm>
            <a:off x="8269270" y="6340566"/>
            <a:ext cx="3132777" cy="1656715"/>
          </a:xfrm>
          <a:prstGeom prst="rect">
            <a:avLst/>
          </a:prstGeom>
        </p:spPr>
        <p:txBody>
          <a:bodyPr lIns="0" tIns="0" rIns="0" bIns="0" rtlCol="0" anchor="t">
            <a:spAutoFit/>
          </a:bodyPr>
          <a:lstStyle/>
          <a:p>
            <a:pPr algn="just">
              <a:lnSpc>
                <a:spcPts val="2659"/>
              </a:lnSpc>
            </a:pPr>
            <a:r>
              <a:rPr lang="en-US" sz="1899" b="1">
                <a:solidFill>
                  <a:srgbClr val="2B2C30"/>
                </a:solidFill>
                <a:latin typeface="Public Sans Bold"/>
                <a:ea typeface="Public Sans Bold"/>
                <a:cs typeface="Public Sans Bold"/>
                <a:sym typeface="Public Sans Bold"/>
              </a:rPr>
              <a:t>Land Use</a:t>
            </a:r>
          </a:p>
          <a:p>
            <a:pPr algn="just">
              <a:lnSpc>
                <a:spcPts val="2659"/>
              </a:lnSpc>
            </a:pPr>
            <a:r>
              <a:rPr lang="en-US" sz="1899">
                <a:solidFill>
                  <a:srgbClr val="2B2C30"/>
                </a:solidFill>
                <a:latin typeface="Public Sans"/>
                <a:ea typeface="Public Sans"/>
                <a:cs typeface="Public Sans"/>
                <a:sym typeface="Public Sans"/>
              </a:rPr>
              <a:t>Diverse land use fosters vibrant, active spaces</a:t>
            </a:r>
          </a:p>
          <a:p>
            <a:pPr algn="just">
              <a:lnSpc>
                <a:spcPts val="2659"/>
              </a:lnSpc>
            </a:pPr>
            <a:endParaRPr lang="en-US" sz="1899">
              <a:solidFill>
                <a:srgbClr val="2B2C30"/>
              </a:solidFill>
              <a:latin typeface="Public Sans"/>
              <a:ea typeface="Public Sans"/>
              <a:cs typeface="Public Sans"/>
              <a:sym typeface="Public Sans"/>
            </a:endParaRPr>
          </a:p>
          <a:p>
            <a:pPr algn="just">
              <a:lnSpc>
                <a:spcPts val="2659"/>
              </a:lnSpc>
            </a:pPr>
            <a:endParaRPr lang="en-US" sz="1899">
              <a:solidFill>
                <a:srgbClr val="2B2C30"/>
              </a:solidFill>
              <a:latin typeface="Public Sans"/>
              <a:ea typeface="Public Sans"/>
              <a:cs typeface="Public Sans"/>
              <a:sym typeface="Public Sans"/>
            </a:endParaRPr>
          </a:p>
        </p:txBody>
      </p:sp>
      <p:sp>
        <p:nvSpPr>
          <p:cNvPr id="20" name="TextBox 20"/>
          <p:cNvSpPr txBox="1"/>
          <p:nvPr/>
        </p:nvSpPr>
        <p:spPr>
          <a:xfrm>
            <a:off x="8269270" y="2612481"/>
            <a:ext cx="3894343" cy="1323340"/>
          </a:xfrm>
          <a:prstGeom prst="rect">
            <a:avLst/>
          </a:prstGeom>
        </p:spPr>
        <p:txBody>
          <a:bodyPr lIns="0" tIns="0" rIns="0" bIns="0" rtlCol="0" anchor="t">
            <a:spAutoFit/>
          </a:bodyPr>
          <a:lstStyle/>
          <a:p>
            <a:pPr algn="l">
              <a:lnSpc>
                <a:spcPts val="2659"/>
              </a:lnSpc>
            </a:pPr>
            <a:r>
              <a:rPr lang="en-US" sz="1899" b="1">
                <a:solidFill>
                  <a:srgbClr val="2B2C30"/>
                </a:solidFill>
                <a:latin typeface="Public Sans Bold"/>
                <a:ea typeface="Public Sans Bold"/>
                <a:cs typeface="Public Sans Bold"/>
                <a:sym typeface="Public Sans Bold"/>
              </a:rPr>
              <a:t>Socio-cultural </a:t>
            </a:r>
          </a:p>
          <a:p>
            <a:pPr algn="l">
              <a:lnSpc>
                <a:spcPts val="2659"/>
              </a:lnSpc>
            </a:pPr>
            <a:r>
              <a:rPr lang="en-US" sz="1899">
                <a:solidFill>
                  <a:srgbClr val="2B2C30"/>
                </a:solidFill>
                <a:latin typeface="Public Sans"/>
                <a:ea typeface="Public Sans"/>
                <a:cs typeface="Public Sans"/>
                <a:sym typeface="Public Sans"/>
              </a:rPr>
              <a:t>Community, public activity</a:t>
            </a:r>
          </a:p>
          <a:p>
            <a:pPr algn="l">
              <a:lnSpc>
                <a:spcPts val="2659"/>
              </a:lnSpc>
            </a:pPr>
            <a:endParaRPr lang="en-US" sz="1899">
              <a:solidFill>
                <a:srgbClr val="2B2C30"/>
              </a:solidFill>
              <a:latin typeface="Public Sans"/>
              <a:ea typeface="Public Sans"/>
              <a:cs typeface="Public Sans"/>
              <a:sym typeface="Public Sans"/>
            </a:endParaRPr>
          </a:p>
          <a:p>
            <a:pPr algn="l">
              <a:lnSpc>
                <a:spcPts val="2659"/>
              </a:lnSpc>
            </a:pPr>
            <a:endParaRPr lang="en-US" sz="1899">
              <a:solidFill>
                <a:srgbClr val="2B2C30"/>
              </a:solidFill>
              <a:latin typeface="Public Sans"/>
              <a:ea typeface="Public Sans"/>
              <a:cs typeface="Public Sans"/>
              <a:sym typeface="Public Sans"/>
            </a:endParaRPr>
          </a:p>
        </p:txBody>
      </p:sp>
      <p:sp>
        <p:nvSpPr>
          <p:cNvPr id="21" name="TextBox 21"/>
          <p:cNvSpPr txBox="1"/>
          <p:nvPr/>
        </p:nvSpPr>
        <p:spPr>
          <a:xfrm>
            <a:off x="13751875" y="2612481"/>
            <a:ext cx="3894343" cy="989965"/>
          </a:xfrm>
          <a:prstGeom prst="rect">
            <a:avLst/>
          </a:prstGeom>
        </p:spPr>
        <p:txBody>
          <a:bodyPr lIns="0" tIns="0" rIns="0" bIns="0" rtlCol="0" anchor="t">
            <a:spAutoFit/>
          </a:bodyPr>
          <a:lstStyle/>
          <a:p>
            <a:pPr algn="l">
              <a:lnSpc>
                <a:spcPts val="2659"/>
              </a:lnSpc>
            </a:pPr>
            <a:r>
              <a:rPr lang="en-US" sz="1899" b="1">
                <a:solidFill>
                  <a:srgbClr val="2B2C30"/>
                </a:solidFill>
                <a:latin typeface="Public Sans Bold"/>
                <a:ea typeface="Public Sans Bold"/>
                <a:cs typeface="Public Sans Bold"/>
                <a:sym typeface="Public Sans Bold"/>
              </a:rPr>
              <a:t>Individual</a:t>
            </a:r>
          </a:p>
          <a:p>
            <a:pPr algn="l">
              <a:lnSpc>
                <a:spcPts val="2659"/>
              </a:lnSpc>
            </a:pPr>
            <a:r>
              <a:rPr lang="en-US" sz="1899">
                <a:solidFill>
                  <a:srgbClr val="2B2C30"/>
                </a:solidFill>
                <a:latin typeface="Public Sans"/>
                <a:ea typeface="Public Sans"/>
                <a:cs typeface="Public Sans"/>
                <a:sym typeface="Public Sans"/>
              </a:rPr>
              <a:t>Age, purpose, comfort</a:t>
            </a:r>
          </a:p>
          <a:p>
            <a:pPr algn="l">
              <a:lnSpc>
                <a:spcPts val="2659"/>
              </a:lnSpc>
            </a:pPr>
            <a:endParaRPr lang="en-US" sz="1899">
              <a:solidFill>
                <a:srgbClr val="2B2C30"/>
              </a:solidFill>
              <a:latin typeface="Public Sans"/>
              <a:ea typeface="Public Sans"/>
              <a:cs typeface="Public Sans"/>
              <a:sym typeface="Public Sans"/>
            </a:endParaRPr>
          </a:p>
        </p:txBody>
      </p:sp>
      <p:sp>
        <p:nvSpPr>
          <p:cNvPr id="22" name="TextBox 22"/>
          <p:cNvSpPr txBox="1"/>
          <p:nvPr/>
        </p:nvSpPr>
        <p:spPr>
          <a:xfrm>
            <a:off x="6641135" y="1760926"/>
            <a:ext cx="5146395" cy="490855"/>
          </a:xfrm>
          <a:prstGeom prst="rect">
            <a:avLst/>
          </a:prstGeom>
        </p:spPr>
        <p:txBody>
          <a:bodyPr lIns="0" tIns="0" rIns="0" bIns="0" rtlCol="0" anchor="t">
            <a:spAutoFit/>
          </a:bodyPr>
          <a:lstStyle/>
          <a:p>
            <a:pPr algn="ctr">
              <a:lnSpc>
                <a:spcPts val="3919"/>
              </a:lnSpc>
            </a:pPr>
            <a:r>
              <a:rPr lang="en-US" sz="2799" b="1">
                <a:solidFill>
                  <a:srgbClr val="2B2C30"/>
                </a:solidFill>
                <a:latin typeface="Public Sans Bold"/>
                <a:ea typeface="Public Sans Bold"/>
                <a:cs typeface="Public Sans Bold"/>
                <a:sym typeface="Public Sans Bold"/>
              </a:rPr>
              <a:t>Parameters</a:t>
            </a:r>
          </a:p>
        </p:txBody>
      </p:sp>
      <p:grpSp>
        <p:nvGrpSpPr>
          <p:cNvPr id="23" name="Group 23"/>
          <p:cNvGrpSpPr/>
          <p:nvPr/>
        </p:nvGrpSpPr>
        <p:grpSpPr>
          <a:xfrm>
            <a:off x="952221" y="3790565"/>
            <a:ext cx="16230600" cy="1615697"/>
            <a:chOff x="0" y="-66675"/>
            <a:chExt cx="21640800" cy="2154263"/>
          </a:xfrm>
        </p:grpSpPr>
        <p:sp>
          <p:nvSpPr>
            <p:cNvPr id="24" name="TextBox 24"/>
            <p:cNvSpPr txBox="1"/>
            <p:nvPr/>
          </p:nvSpPr>
          <p:spPr>
            <a:xfrm>
              <a:off x="0" y="-66675"/>
              <a:ext cx="21640800" cy="632249"/>
            </a:xfrm>
            <a:prstGeom prst="rect">
              <a:avLst/>
            </a:prstGeom>
          </p:spPr>
          <p:txBody>
            <a:bodyPr lIns="0" tIns="0" rIns="0" bIns="0" rtlCol="0" anchor="t">
              <a:spAutoFit/>
            </a:bodyPr>
            <a:lstStyle/>
            <a:p>
              <a:pPr algn="ctr">
                <a:lnSpc>
                  <a:spcPts val="3919"/>
                </a:lnSpc>
              </a:pPr>
              <a:r>
                <a:rPr lang="en-US" sz="2799" b="1">
                  <a:solidFill>
                    <a:srgbClr val="2B2C30"/>
                  </a:solidFill>
                  <a:latin typeface="Public Sans Bold"/>
                  <a:ea typeface="Public Sans Bold"/>
                  <a:cs typeface="Public Sans Bold"/>
                  <a:sym typeface="Public Sans Bold"/>
                </a:rPr>
                <a:t>User Data Validation</a:t>
              </a:r>
            </a:p>
          </p:txBody>
        </p:sp>
        <p:sp>
          <p:nvSpPr>
            <p:cNvPr id="25" name="TextBox 25"/>
            <p:cNvSpPr txBox="1"/>
            <p:nvPr/>
          </p:nvSpPr>
          <p:spPr>
            <a:xfrm>
              <a:off x="0" y="743373"/>
              <a:ext cx="21640800" cy="1344215"/>
            </a:xfrm>
            <a:prstGeom prst="rect">
              <a:avLst/>
            </a:prstGeom>
          </p:spPr>
          <p:txBody>
            <a:bodyPr lIns="0" tIns="0" rIns="0" bIns="0" rtlCol="0" anchor="t">
              <a:spAutoFit/>
            </a:bodyPr>
            <a:lstStyle/>
            <a:p>
              <a:pPr algn="ctr">
                <a:lnSpc>
                  <a:spcPts val="2659"/>
                </a:lnSpc>
              </a:pPr>
              <a:r>
                <a:rPr lang="en-US" sz="1899" dirty="0">
                  <a:solidFill>
                    <a:srgbClr val="2B2C30"/>
                  </a:solidFill>
                  <a:latin typeface="Public Sans"/>
                  <a:ea typeface="Public Sans"/>
                  <a:cs typeface="Public Sans"/>
                  <a:sym typeface="Public Sans"/>
                </a:rPr>
                <a:t>Validate the identified hotspots through annotated imagery in consultations with female residents who have inhabited the locality for more than two decades through a Survey and participatory walking</a:t>
              </a:r>
            </a:p>
            <a:p>
              <a:pPr algn="ctr">
                <a:lnSpc>
                  <a:spcPts val="2659"/>
                </a:lnSpc>
              </a:pPr>
              <a:endParaRPr lang="en-US" sz="1899" dirty="0">
                <a:solidFill>
                  <a:srgbClr val="2B2C30"/>
                </a:solidFill>
                <a:latin typeface="Public Sans"/>
                <a:ea typeface="Public Sans"/>
                <a:cs typeface="Public Sans"/>
                <a:sym typeface="Public Sans"/>
              </a:endParaRPr>
            </a:p>
          </p:txBody>
        </p:sp>
      </p:grpSp>
      <p:sp>
        <p:nvSpPr>
          <p:cNvPr id="26" name="TextBox 26"/>
          <p:cNvSpPr txBox="1"/>
          <p:nvPr/>
        </p:nvSpPr>
        <p:spPr>
          <a:xfrm>
            <a:off x="1083350" y="5430685"/>
            <a:ext cx="16252429" cy="986155"/>
          </a:xfrm>
          <a:prstGeom prst="rect">
            <a:avLst/>
          </a:prstGeom>
        </p:spPr>
        <p:txBody>
          <a:bodyPr lIns="0" tIns="0" rIns="0" bIns="0" rtlCol="0" anchor="t">
            <a:spAutoFit/>
          </a:bodyPr>
          <a:lstStyle/>
          <a:p>
            <a:pPr algn="ctr">
              <a:lnSpc>
                <a:spcPts val="3919"/>
              </a:lnSpc>
            </a:pPr>
            <a:r>
              <a:rPr lang="en-US" sz="2799" b="1">
                <a:solidFill>
                  <a:srgbClr val="2B2C30"/>
                </a:solidFill>
                <a:latin typeface="Public Sans Bold"/>
                <a:ea typeface="Public Sans Bold"/>
                <a:cs typeface="Public Sans Bold"/>
                <a:sym typeface="Public Sans Bold"/>
              </a:rPr>
              <a:t>First-hand Data Collection ( Ground Truthing)</a:t>
            </a:r>
          </a:p>
          <a:p>
            <a:pPr algn="ctr">
              <a:lnSpc>
                <a:spcPts val="3919"/>
              </a:lnSpc>
            </a:pPr>
            <a:endParaRPr lang="en-US" sz="2799" b="1">
              <a:solidFill>
                <a:srgbClr val="2B2C30"/>
              </a:solidFill>
              <a:latin typeface="Public Sans Bold"/>
              <a:ea typeface="Public Sans Bold"/>
              <a:cs typeface="Public Sans Bold"/>
              <a:sym typeface="Public Sans Bold"/>
            </a:endParaRPr>
          </a:p>
        </p:txBody>
      </p:sp>
      <p:pic>
        <p:nvPicPr>
          <p:cNvPr id="27" name="Picture 26" descr="People line icon set. Family, couple, man, woman, wheelchair, stroller, baby, children, elderly person, pregnant outline signs. Editable stroke. Vector graphics">
            <a:extLst>
              <a:ext uri="{FF2B5EF4-FFF2-40B4-BE49-F238E27FC236}">
                <a16:creationId xmlns:a16="http://schemas.microsoft.com/office/drawing/2014/main" id="{19DBD0A2-84DE-88E1-769B-23E558A56339}"/>
              </a:ext>
            </a:extLst>
          </p:cNvPr>
          <p:cNvPicPr>
            <a:picLocks noChangeAspect="1"/>
          </p:cNvPicPr>
          <p:nvPr/>
        </p:nvPicPr>
        <p:blipFill rotWithShape="1">
          <a:blip r:embed="rId10" cstate="print">
            <a:alphaModFix/>
            <a:extLst>
              <a:ext uri="{28A0092B-C50C-407E-A947-70E740481C1C}">
                <a14:useLocalDpi xmlns:a14="http://schemas.microsoft.com/office/drawing/2010/main" val="0"/>
              </a:ext>
            </a:extLst>
          </a:blip>
          <a:srcRect l="42810" r="3346" b="17949"/>
          <a:stretch/>
        </p:blipFill>
        <p:spPr bwMode="auto">
          <a:xfrm>
            <a:off x="11708068" y="7955211"/>
            <a:ext cx="1751234" cy="1245322"/>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811E-992A-6733-C737-966914250B2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5BC0117-F04E-8E7C-202A-AA4BBECFDA3A}"/>
              </a:ext>
            </a:extLst>
          </p:cNvPr>
          <p:cNvSpPr txBox="1"/>
          <p:nvPr/>
        </p:nvSpPr>
        <p:spPr>
          <a:xfrm>
            <a:off x="1006871" y="942975"/>
            <a:ext cx="16230600" cy="1310821"/>
          </a:xfrm>
          <a:prstGeom prst="rect">
            <a:avLst/>
          </a:prstGeom>
        </p:spPr>
        <p:txBody>
          <a:bodyPr lIns="0" tIns="0" rIns="0" bIns="0" rtlCol="0" anchor="t">
            <a:spAutoFit/>
          </a:bodyPr>
          <a:lstStyle/>
          <a:p>
            <a:pPr algn="l">
              <a:lnSpc>
                <a:spcPts val="5200"/>
              </a:lnSpc>
            </a:pPr>
            <a:r>
              <a:rPr lang="en-US" sz="3714" b="1" spc="843" dirty="0">
                <a:solidFill>
                  <a:srgbClr val="2B2C30"/>
                </a:solidFill>
                <a:latin typeface="Public Sans Bold"/>
                <a:ea typeface="Public Sans Bold"/>
                <a:cs typeface="Public Sans Bold"/>
                <a:sym typeface="Public Sans Bold"/>
              </a:rPr>
              <a:t>DATA MODELING CONCEPT</a:t>
            </a:r>
          </a:p>
          <a:p>
            <a:pPr algn="l">
              <a:lnSpc>
                <a:spcPts val="5200"/>
              </a:lnSpc>
              <a:spcBef>
                <a:spcPct val="0"/>
              </a:spcBef>
            </a:pPr>
            <a:endParaRPr lang="en-US" sz="3714" b="1" spc="843" dirty="0">
              <a:solidFill>
                <a:srgbClr val="2B2C30"/>
              </a:solidFill>
              <a:latin typeface="Public Sans Bold"/>
              <a:ea typeface="Public Sans Bold"/>
              <a:cs typeface="Public Sans Bold"/>
              <a:sym typeface="Public Sans Bold"/>
            </a:endParaRPr>
          </a:p>
        </p:txBody>
      </p:sp>
      <p:sp>
        <p:nvSpPr>
          <p:cNvPr id="3" name="AutoShape 3">
            <a:extLst>
              <a:ext uri="{FF2B5EF4-FFF2-40B4-BE49-F238E27FC236}">
                <a16:creationId xmlns:a16="http://schemas.microsoft.com/office/drawing/2014/main" id="{83B5DDB9-9EEC-E249-11E7-61E3BD6428A4}"/>
              </a:ext>
            </a:extLst>
          </p:cNvPr>
          <p:cNvSpPr/>
          <p:nvPr/>
        </p:nvSpPr>
        <p:spPr>
          <a:xfrm flipV="1">
            <a:off x="996049" y="1628454"/>
            <a:ext cx="16230594" cy="38509"/>
          </a:xfrm>
          <a:prstGeom prst="line">
            <a:avLst/>
          </a:prstGeom>
          <a:ln w="9525" cap="flat">
            <a:solidFill>
              <a:srgbClr val="2B2C30"/>
            </a:solidFill>
            <a:prstDash val="solid"/>
            <a:headEnd type="none" w="sm" len="sm"/>
            <a:tailEnd type="none" w="sm" len="sm"/>
          </a:ln>
        </p:spPr>
      </p:sp>
      <p:sp>
        <p:nvSpPr>
          <p:cNvPr id="33" name="TextBox 30">
            <a:extLst>
              <a:ext uri="{FF2B5EF4-FFF2-40B4-BE49-F238E27FC236}">
                <a16:creationId xmlns:a16="http://schemas.microsoft.com/office/drawing/2014/main" id="{3BEFCF31-DA59-FB26-D3DD-CB582F0401D3}"/>
              </a:ext>
            </a:extLst>
          </p:cNvPr>
          <p:cNvSpPr txBox="1"/>
          <p:nvPr/>
        </p:nvSpPr>
        <p:spPr>
          <a:xfrm>
            <a:off x="8153400" y="3164467"/>
            <a:ext cx="2285999" cy="486480"/>
          </a:xfrm>
          <a:prstGeom prst="rect">
            <a:avLst/>
          </a:prstGeom>
        </p:spPr>
        <p:txBody>
          <a:bodyPr wrap="square" lIns="0" tIns="0" rIns="0" bIns="0" rtlCol="0" anchor="t">
            <a:spAutoFit/>
          </a:bodyPr>
          <a:lstStyle/>
          <a:p>
            <a:pPr algn="just">
              <a:lnSpc>
                <a:spcPts val="4199"/>
              </a:lnSpc>
            </a:pPr>
            <a:r>
              <a:rPr lang="en-US" sz="2799" b="1" dirty="0">
                <a:solidFill>
                  <a:srgbClr val="2B2C30"/>
                </a:solidFill>
                <a:latin typeface="Public Sans Bold"/>
                <a:ea typeface="Public Sans Bold"/>
                <a:cs typeface="Public Sans Bold"/>
                <a:sym typeface="Public Sans Bold"/>
              </a:rPr>
              <a:t>DATA TYPE</a:t>
            </a:r>
          </a:p>
        </p:txBody>
      </p:sp>
      <p:sp>
        <p:nvSpPr>
          <p:cNvPr id="34" name="Rectangle 33">
            <a:extLst>
              <a:ext uri="{FF2B5EF4-FFF2-40B4-BE49-F238E27FC236}">
                <a16:creationId xmlns:a16="http://schemas.microsoft.com/office/drawing/2014/main" id="{52964D60-9573-7DDD-9F0F-5912018BEF20}"/>
              </a:ext>
            </a:extLst>
          </p:cNvPr>
          <p:cNvSpPr/>
          <p:nvPr/>
        </p:nvSpPr>
        <p:spPr>
          <a:xfrm>
            <a:off x="7010400" y="4061279"/>
            <a:ext cx="4267200" cy="486480"/>
          </a:xfrm>
          <a:prstGeom prst="rect">
            <a:avLst/>
          </a:prstGeom>
          <a:solidFill>
            <a:schemeClr val="accent1">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b="1" dirty="0">
                <a:solidFill>
                  <a:schemeClr val="tx1"/>
                </a:solidFill>
                <a:latin typeface="Public Sans" panose="020B0604020202020204" charset="0"/>
              </a:rPr>
              <a:t>Variables</a:t>
            </a:r>
          </a:p>
        </p:txBody>
      </p:sp>
      <p:cxnSp>
        <p:nvCxnSpPr>
          <p:cNvPr id="36" name="Straight Connector 35">
            <a:extLst>
              <a:ext uri="{FF2B5EF4-FFF2-40B4-BE49-F238E27FC236}">
                <a16:creationId xmlns:a16="http://schemas.microsoft.com/office/drawing/2014/main" id="{D03C18D7-2E31-B547-3665-64D2D3106CF7}"/>
              </a:ext>
            </a:extLst>
          </p:cNvPr>
          <p:cNvCxnSpPr>
            <a:stCxn id="34" idx="2"/>
          </p:cNvCxnSpPr>
          <p:nvPr/>
        </p:nvCxnSpPr>
        <p:spPr>
          <a:xfrm>
            <a:off x="9144000" y="4547759"/>
            <a:ext cx="0" cy="885120"/>
          </a:xfrm>
          <a:prstGeom prst="line">
            <a:avLst/>
          </a:prstGeom>
          <a:solidFill>
            <a:schemeClr val="accent1">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cxnSp>
      <p:cxnSp>
        <p:nvCxnSpPr>
          <p:cNvPr id="38" name="Straight Connector 37">
            <a:extLst>
              <a:ext uri="{FF2B5EF4-FFF2-40B4-BE49-F238E27FC236}">
                <a16:creationId xmlns:a16="http://schemas.microsoft.com/office/drawing/2014/main" id="{048494CF-3EAC-1CBA-1BE9-7A897FDE332E}"/>
              </a:ext>
            </a:extLst>
          </p:cNvPr>
          <p:cNvCxnSpPr>
            <a:cxnSpLocks/>
          </p:cNvCxnSpPr>
          <p:nvPr/>
        </p:nvCxnSpPr>
        <p:spPr>
          <a:xfrm>
            <a:off x="4953000" y="5432879"/>
            <a:ext cx="8077200" cy="0"/>
          </a:xfrm>
          <a:prstGeom prst="line">
            <a:avLst/>
          </a:prstGeom>
          <a:solidFill>
            <a:schemeClr val="accent1">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cxnSp>
      <p:cxnSp>
        <p:nvCxnSpPr>
          <p:cNvPr id="40" name="Straight Connector 39">
            <a:extLst>
              <a:ext uri="{FF2B5EF4-FFF2-40B4-BE49-F238E27FC236}">
                <a16:creationId xmlns:a16="http://schemas.microsoft.com/office/drawing/2014/main" id="{E78F61F5-5768-2498-4917-7CCC79BAF8F6}"/>
              </a:ext>
            </a:extLst>
          </p:cNvPr>
          <p:cNvCxnSpPr/>
          <p:nvPr/>
        </p:nvCxnSpPr>
        <p:spPr>
          <a:xfrm>
            <a:off x="4953000" y="5432879"/>
            <a:ext cx="0" cy="304800"/>
          </a:xfrm>
          <a:prstGeom prst="line">
            <a:avLst/>
          </a:prstGeom>
          <a:solidFill>
            <a:schemeClr val="accent1">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cxnSp>
      <p:cxnSp>
        <p:nvCxnSpPr>
          <p:cNvPr id="41" name="Straight Connector 40">
            <a:extLst>
              <a:ext uri="{FF2B5EF4-FFF2-40B4-BE49-F238E27FC236}">
                <a16:creationId xmlns:a16="http://schemas.microsoft.com/office/drawing/2014/main" id="{A3A39966-2E89-039A-F54D-1DB868CD5186}"/>
              </a:ext>
            </a:extLst>
          </p:cNvPr>
          <p:cNvCxnSpPr/>
          <p:nvPr/>
        </p:nvCxnSpPr>
        <p:spPr>
          <a:xfrm>
            <a:off x="13030200" y="5432879"/>
            <a:ext cx="0" cy="304800"/>
          </a:xfrm>
          <a:prstGeom prst="line">
            <a:avLst/>
          </a:prstGeom>
          <a:solidFill>
            <a:schemeClr val="accent1">
              <a:lumMod val="20000"/>
              <a:lumOff val="80000"/>
            </a:schemeClr>
          </a:solidFill>
          <a:ln w="9525"/>
        </p:spPr>
        <p:style>
          <a:lnRef idx="2">
            <a:schemeClr val="accent1">
              <a:shade val="15000"/>
            </a:schemeClr>
          </a:lnRef>
          <a:fillRef idx="1">
            <a:schemeClr val="accent1"/>
          </a:fillRef>
          <a:effectRef idx="0">
            <a:schemeClr val="accent1"/>
          </a:effectRef>
          <a:fontRef idx="minor">
            <a:schemeClr val="lt1"/>
          </a:fontRef>
        </p:style>
      </p:cxnSp>
      <p:sp>
        <p:nvSpPr>
          <p:cNvPr id="42" name="Rectangle 41">
            <a:extLst>
              <a:ext uri="{FF2B5EF4-FFF2-40B4-BE49-F238E27FC236}">
                <a16:creationId xmlns:a16="http://schemas.microsoft.com/office/drawing/2014/main" id="{2B4AB941-7B1B-147D-3B87-02AD6C87574C}"/>
              </a:ext>
            </a:extLst>
          </p:cNvPr>
          <p:cNvSpPr/>
          <p:nvPr/>
        </p:nvSpPr>
        <p:spPr>
          <a:xfrm>
            <a:off x="3048005" y="5737679"/>
            <a:ext cx="3962396" cy="1310821"/>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sz="2400" b="1" dirty="0">
                <a:solidFill>
                  <a:schemeClr val="tx1"/>
                </a:solidFill>
                <a:latin typeface="Public Sans" panose="020B0604020202020204" charset="0"/>
              </a:rPr>
              <a:t>Scale</a:t>
            </a:r>
          </a:p>
          <a:p>
            <a:pPr algn="ctr"/>
            <a:r>
              <a:rPr lang="en-IN" sz="1600" dirty="0">
                <a:solidFill>
                  <a:schemeClr val="tx1"/>
                </a:solidFill>
                <a:latin typeface="Public Sans" panose="020B0604020202020204" charset="0"/>
              </a:rPr>
              <a:t>Measurements/</a:t>
            </a:r>
            <a:r>
              <a:rPr lang="en-IN" sz="1600" dirty="0" err="1">
                <a:solidFill>
                  <a:schemeClr val="tx1"/>
                </a:solidFill>
                <a:latin typeface="Public Sans" panose="020B0604020202020204" charset="0"/>
              </a:rPr>
              <a:t>Numericals</a:t>
            </a:r>
            <a:r>
              <a:rPr lang="en-IN" sz="1600" dirty="0">
                <a:solidFill>
                  <a:schemeClr val="tx1"/>
                </a:solidFill>
                <a:latin typeface="Public Sans" panose="020B0604020202020204" charset="0"/>
              </a:rPr>
              <a:t>/count data</a:t>
            </a:r>
          </a:p>
        </p:txBody>
      </p:sp>
      <p:sp>
        <p:nvSpPr>
          <p:cNvPr id="44" name="Rectangle 43">
            <a:extLst>
              <a:ext uri="{FF2B5EF4-FFF2-40B4-BE49-F238E27FC236}">
                <a16:creationId xmlns:a16="http://schemas.microsoft.com/office/drawing/2014/main" id="{AC043D20-6330-571C-113F-8882D6C8F88E}"/>
              </a:ext>
            </a:extLst>
          </p:cNvPr>
          <p:cNvSpPr/>
          <p:nvPr/>
        </p:nvSpPr>
        <p:spPr>
          <a:xfrm>
            <a:off x="10972800" y="5737679"/>
            <a:ext cx="3962396" cy="1310821"/>
          </a:xfrm>
          <a:prstGeom prst="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sz="2400" b="1" dirty="0">
                <a:solidFill>
                  <a:schemeClr val="tx1"/>
                </a:solidFill>
                <a:latin typeface="Public Sans" panose="020B0604020202020204" charset="0"/>
              </a:rPr>
              <a:t>Categorical</a:t>
            </a:r>
          </a:p>
          <a:p>
            <a:pPr algn="ctr"/>
            <a:r>
              <a:rPr lang="en-IN" sz="1600" dirty="0">
                <a:solidFill>
                  <a:schemeClr val="tx1"/>
                </a:solidFill>
                <a:latin typeface="Public Sans" panose="020B0604020202020204" charset="0"/>
              </a:rPr>
              <a:t>Appear as categories (Tick boxes on </a:t>
            </a:r>
            <a:r>
              <a:rPr lang="en-IN" sz="1600" dirty="0" err="1">
                <a:solidFill>
                  <a:schemeClr val="tx1"/>
                </a:solidFill>
                <a:latin typeface="Public Sans" panose="020B0604020202020204" charset="0"/>
              </a:rPr>
              <a:t>Questionnare</a:t>
            </a:r>
            <a:r>
              <a:rPr lang="en-IN" sz="1600" dirty="0">
                <a:solidFill>
                  <a:schemeClr val="tx1"/>
                </a:solidFill>
                <a:latin typeface="Public Sans" panose="020B0604020202020204" charset="0"/>
              </a:rPr>
              <a:t>)</a:t>
            </a:r>
          </a:p>
        </p:txBody>
      </p:sp>
    </p:spTree>
    <p:extLst>
      <p:ext uri="{BB962C8B-B14F-4D97-AF65-F5344CB8AC3E}">
        <p14:creationId xmlns:p14="http://schemas.microsoft.com/office/powerpoint/2010/main" val="2702229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F8F28-FE82-752B-3F2C-AC5BB6A515D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D6A6BC8A-C4E0-D5C2-CACA-AF41F7271124}"/>
              </a:ext>
            </a:extLst>
          </p:cNvPr>
          <p:cNvSpPr txBox="1"/>
          <p:nvPr/>
        </p:nvSpPr>
        <p:spPr>
          <a:xfrm>
            <a:off x="1006871" y="942975"/>
            <a:ext cx="16230600" cy="1310821"/>
          </a:xfrm>
          <a:prstGeom prst="rect">
            <a:avLst/>
          </a:prstGeom>
        </p:spPr>
        <p:txBody>
          <a:bodyPr lIns="0" tIns="0" rIns="0" bIns="0" rtlCol="0" anchor="t">
            <a:spAutoFit/>
          </a:bodyPr>
          <a:lstStyle/>
          <a:p>
            <a:pPr algn="l">
              <a:lnSpc>
                <a:spcPts val="5200"/>
              </a:lnSpc>
            </a:pPr>
            <a:r>
              <a:rPr lang="en-US" sz="3714" b="1" spc="843" dirty="0">
                <a:solidFill>
                  <a:srgbClr val="2B2C30"/>
                </a:solidFill>
                <a:latin typeface="Public Sans Bold"/>
                <a:ea typeface="Public Sans Bold"/>
                <a:cs typeface="Public Sans Bold"/>
                <a:sym typeface="Public Sans Bold"/>
              </a:rPr>
              <a:t>DATA MODELING CONCEPT</a:t>
            </a:r>
          </a:p>
          <a:p>
            <a:pPr algn="l">
              <a:lnSpc>
                <a:spcPts val="5200"/>
              </a:lnSpc>
              <a:spcBef>
                <a:spcPct val="0"/>
              </a:spcBef>
            </a:pPr>
            <a:endParaRPr lang="en-US" sz="3714" b="1" spc="843" dirty="0">
              <a:solidFill>
                <a:srgbClr val="2B2C30"/>
              </a:solidFill>
              <a:latin typeface="Public Sans Bold"/>
              <a:ea typeface="Public Sans Bold"/>
              <a:cs typeface="Public Sans Bold"/>
              <a:sym typeface="Public Sans Bold"/>
            </a:endParaRPr>
          </a:p>
        </p:txBody>
      </p:sp>
      <p:sp>
        <p:nvSpPr>
          <p:cNvPr id="3" name="AutoShape 3">
            <a:extLst>
              <a:ext uri="{FF2B5EF4-FFF2-40B4-BE49-F238E27FC236}">
                <a16:creationId xmlns:a16="http://schemas.microsoft.com/office/drawing/2014/main" id="{FA7122CC-4226-B8AD-779A-D6B0D866A4D6}"/>
              </a:ext>
            </a:extLst>
          </p:cNvPr>
          <p:cNvSpPr/>
          <p:nvPr/>
        </p:nvSpPr>
        <p:spPr>
          <a:xfrm flipV="1">
            <a:off x="996049" y="1628454"/>
            <a:ext cx="16230594" cy="38509"/>
          </a:xfrm>
          <a:prstGeom prst="line">
            <a:avLst/>
          </a:prstGeom>
          <a:ln w="9525" cap="flat">
            <a:solidFill>
              <a:srgbClr val="2B2C30"/>
            </a:solidFill>
            <a:prstDash val="solid"/>
            <a:headEnd type="none" w="sm" len="sm"/>
            <a:tailEnd type="none" w="sm" len="sm"/>
          </a:ln>
        </p:spPr>
      </p:sp>
      <p:pic>
        <p:nvPicPr>
          <p:cNvPr id="5" name="Picture 4">
            <a:extLst>
              <a:ext uri="{FF2B5EF4-FFF2-40B4-BE49-F238E27FC236}">
                <a16:creationId xmlns:a16="http://schemas.microsoft.com/office/drawing/2014/main" id="{8B74DC42-E059-49BA-69FA-5F2D6310C1E3}"/>
              </a:ext>
            </a:extLst>
          </p:cNvPr>
          <p:cNvPicPr>
            <a:picLocks noChangeAspect="1"/>
          </p:cNvPicPr>
          <p:nvPr/>
        </p:nvPicPr>
        <p:blipFill>
          <a:blip r:embed="rId2"/>
          <a:stretch>
            <a:fillRect/>
          </a:stretch>
        </p:blipFill>
        <p:spPr>
          <a:xfrm>
            <a:off x="10058400" y="2095500"/>
            <a:ext cx="6376116" cy="8176503"/>
          </a:xfrm>
          <a:prstGeom prst="rect">
            <a:avLst/>
          </a:prstGeom>
        </p:spPr>
      </p:pic>
      <p:pic>
        <p:nvPicPr>
          <p:cNvPr id="9" name="Picture 8">
            <a:extLst>
              <a:ext uri="{FF2B5EF4-FFF2-40B4-BE49-F238E27FC236}">
                <a16:creationId xmlns:a16="http://schemas.microsoft.com/office/drawing/2014/main" id="{2431DD0C-6A92-03D8-B97A-B2F820255862}"/>
              </a:ext>
            </a:extLst>
          </p:cNvPr>
          <p:cNvPicPr>
            <a:picLocks noChangeAspect="1"/>
          </p:cNvPicPr>
          <p:nvPr/>
        </p:nvPicPr>
        <p:blipFill>
          <a:blip r:embed="rId3"/>
          <a:stretch>
            <a:fillRect/>
          </a:stretch>
        </p:blipFill>
        <p:spPr>
          <a:xfrm>
            <a:off x="1056791" y="1943100"/>
            <a:ext cx="9096629" cy="7400925"/>
          </a:xfrm>
          <a:prstGeom prst="rect">
            <a:avLst/>
          </a:prstGeom>
        </p:spPr>
      </p:pic>
    </p:spTree>
    <p:extLst>
      <p:ext uri="{BB962C8B-B14F-4D97-AF65-F5344CB8AC3E}">
        <p14:creationId xmlns:p14="http://schemas.microsoft.com/office/powerpoint/2010/main" val="1467405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C5B30-B280-8DA7-05D9-71171BA1864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D6B0D9C-98B7-A845-82C3-6E54190AD918}"/>
              </a:ext>
            </a:extLst>
          </p:cNvPr>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11" name="TextBox 11">
            <a:extLst>
              <a:ext uri="{FF2B5EF4-FFF2-40B4-BE49-F238E27FC236}">
                <a16:creationId xmlns:a16="http://schemas.microsoft.com/office/drawing/2014/main" id="{809425D5-B526-5380-EB42-C806A0193DE1}"/>
              </a:ext>
            </a:extLst>
          </p:cNvPr>
          <p:cNvSpPr txBox="1"/>
          <p:nvPr/>
        </p:nvSpPr>
        <p:spPr>
          <a:xfrm>
            <a:off x="1006871" y="942975"/>
            <a:ext cx="16230600" cy="609590"/>
          </a:xfrm>
          <a:prstGeom prst="rect">
            <a:avLst/>
          </a:prstGeom>
        </p:spPr>
        <p:txBody>
          <a:bodyPr lIns="0" tIns="0" rIns="0" bIns="0" rtlCol="0" anchor="t">
            <a:spAutoFit/>
          </a:bodyPr>
          <a:lstStyle/>
          <a:p>
            <a:pPr algn="l">
              <a:lnSpc>
                <a:spcPts val="5200"/>
              </a:lnSpc>
              <a:spcBef>
                <a:spcPct val="0"/>
              </a:spcBef>
            </a:pPr>
            <a:r>
              <a:rPr lang="en-US" sz="3714" b="1" spc="843" dirty="0">
                <a:solidFill>
                  <a:srgbClr val="2B2C30"/>
                </a:solidFill>
                <a:latin typeface="Public Sans Bold"/>
                <a:ea typeface="Public Sans Bold"/>
                <a:cs typeface="Public Sans Bold"/>
                <a:sym typeface="Public Sans Bold"/>
              </a:rPr>
              <a:t>MECHANISM</a:t>
            </a:r>
          </a:p>
        </p:txBody>
      </p:sp>
      <p:pic>
        <p:nvPicPr>
          <p:cNvPr id="28" name="Picture 27">
            <a:extLst>
              <a:ext uri="{FF2B5EF4-FFF2-40B4-BE49-F238E27FC236}">
                <a16:creationId xmlns:a16="http://schemas.microsoft.com/office/drawing/2014/main" id="{5496AF32-C1E3-E2D3-1A65-CF8FE7A80C6F}"/>
              </a:ext>
            </a:extLst>
          </p:cNvPr>
          <p:cNvPicPr>
            <a:picLocks noChangeAspect="1"/>
          </p:cNvPicPr>
          <p:nvPr/>
        </p:nvPicPr>
        <p:blipFill>
          <a:blip r:embed="rId2"/>
          <a:stretch>
            <a:fillRect/>
          </a:stretch>
        </p:blipFill>
        <p:spPr>
          <a:xfrm>
            <a:off x="1050529" y="2214807"/>
            <a:ext cx="11873549" cy="6738693"/>
          </a:xfrm>
          <a:prstGeom prst="rect">
            <a:avLst/>
          </a:prstGeom>
        </p:spPr>
      </p:pic>
      <p:sp>
        <p:nvSpPr>
          <p:cNvPr id="29" name="TextBox 5">
            <a:extLst>
              <a:ext uri="{FF2B5EF4-FFF2-40B4-BE49-F238E27FC236}">
                <a16:creationId xmlns:a16="http://schemas.microsoft.com/office/drawing/2014/main" id="{B5BB5F89-741A-51E3-4901-EB8AF82CE326}"/>
              </a:ext>
            </a:extLst>
          </p:cNvPr>
          <p:cNvSpPr txBox="1"/>
          <p:nvPr/>
        </p:nvSpPr>
        <p:spPr>
          <a:xfrm>
            <a:off x="13374563" y="2057809"/>
            <a:ext cx="3902471" cy="5021824"/>
          </a:xfrm>
          <a:prstGeom prst="rect">
            <a:avLst/>
          </a:prstGeom>
        </p:spPr>
        <p:txBody>
          <a:bodyPr wrap="square" lIns="0" tIns="0" rIns="0" bIns="0" rtlCol="0" anchor="t">
            <a:spAutoFit/>
          </a:bodyPr>
          <a:lstStyle/>
          <a:p>
            <a:pPr algn="just">
              <a:lnSpc>
                <a:spcPct val="150000"/>
              </a:lnSpc>
            </a:pPr>
            <a:r>
              <a:rPr lang="en-US" sz="2000" dirty="0">
                <a:latin typeface="Public Sans" panose="020B0604020202020204" charset="0"/>
              </a:rPr>
              <a:t>Integrate subjective survey data into a </a:t>
            </a:r>
            <a:r>
              <a:rPr lang="en-US" sz="2000" dirty="0" err="1">
                <a:latin typeface="Public Sans" panose="020B0604020202020204" charset="0"/>
              </a:rPr>
              <a:t>spatio</a:t>
            </a:r>
            <a:r>
              <a:rPr lang="en-US" sz="2000" dirty="0">
                <a:latin typeface="Public Sans" panose="020B0604020202020204" charset="0"/>
              </a:rPr>
              <a:t>-temporal mapping framework. Based on identified hotspot zones, the application will assess and notify the user of the likely safety conditions of their current route. If the route is deemed relatively unsafe, the system will automatically suggest an alternative, safer path."</a:t>
            </a:r>
            <a:endParaRPr lang="en-US" sz="2000" dirty="0">
              <a:solidFill>
                <a:srgbClr val="FF0000"/>
              </a:solidFill>
              <a:latin typeface="Public Sans" panose="020B0604020202020204" charset="0"/>
              <a:ea typeface="Public Sans"/>
              <a:cs typeface="Public Sans"/>
              <a:sym typeface="Public Sans"/>
            </a:endParaRPr>
          </a:p>
        </p:txBody>
      </p:sp>
    </p:spTree>
    <p:extLst>
      <p:ext uri="{BB962C8B-B14F-4D97-AF65-F5344CB8AC3E}">
        <p14:creationId xmlns:p14="http://schemas.microsoft.com/office/powerpoint/2010/main" val="272045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782F-20D9-FA3E-B688-933E42EEFA2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1287D66-0FC1-F8CE-5361-E5957DD43CA2}"/>
              </a:ext>
            </a:extLst>
          </p:cNvPr>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11" name="TextBox 11">
            <a:extLst>
              <a:ext uri="{FF2B5EF4-FFF2-40B4-BE49-F238E27FC236}">
                <a16:creationId xmlns:a16="http://schemas.microsoft.com/office/drawing/2014/main" id="{37D36DD0-DA68-0F3C-2DAE-3BCF94D908F8}"/>
              </a:ext>
            </a:extLst>
          </p:cNvPr>
          <p:cNvSpPr txBox="1"/>
          <p:nvPr/>
        </p:nvSpPr>
        <p:spPr>
          <a:xfrm>
            <a:off x="1006871" y="942975"/>
            <a:ext cx="16230600" cy="609590"/>
          </a:xfrm>
          <a:prstGeom prst="rect">
            <a:avLst/>
          </a:prstGeom>
        </p:spPr>
        <p:txBody>
          <a:bodyPr lIns="0" tIns="0" rIns="0" bIns="0" rtlCol="0" anchor="t">
            <a:spAutoFit/>
          </a:bodyPr>
          <a:lstStyle/>
          <a:p>
            <a:pPr algn="l">
              <a:lnSpc>
                <a:spcPts val="5200"/>
              </a:lnSpc>
              <a:spcBef>
                <a:spcPct val="0"/>
              </a:spcBef>
            </a:pPr>
            <a:r>
              <a:rPr lang="en-US" sz="3714" b="1" spc="843" dirty="0">
                <a:solidFill>
                  <a:srgbClr val="2B2C30"/>
                </a:solidFill>
                <a:latin typeface="Public Sans Bold"/>
                <a:ea typeface="Public Sans Bold"/>
                <a:cs typeface="Public Sans Bold"/>
                <a:sym typeface="Public Sans Bold"/>
              </a:rPr>
              <a:t>MECHANISM( Annotated Imagery)</a:t>
            </a:r>
          </a:p>
        </p:txBody>
      </p:sp>
      <p:pic>
        <p:nvPicPr>
          <p:cNvPr id="4" name="Picture 3">
            <a:extLst>
              <a:ext uri="{FF2B5EF4-FFF2-40B4-BE49-F238E27FC236}">
                <a16:creationId xmlns:a16="http://schemas.microsoft.com/office/drawing/2014/main" id="{1FC687F7-D550-B854-8A7B-DDEB31F5B486}"/>
              </a:ext>
            </a:extLst>
          </p:cNvPr>
          <p:cNvPicPr>
            <a:picLocks noChangeAspect="1"/>
          </p:cNvPicPr>
          <p:nvPr/>
        </p:nvPicPr>
        <p:blipFill>
          <a:blip r:embed="rId2"/>
          <a:srcRect t="18329"/>
          <a:stretch/>
        </p:blipFill>
        <p:spPr>
          <a:xfrm>
            <a:off x="1041221" y="2007466"/>
            <a:ext cx="16254817" cy="5919985"/>
          </a:xfrm>
          <a:prstGeom prst="rect">
            <a:avLst/>
          </a:prstGeom>
        </p:spPr>
      </p:pic>
      <p:sp>
        <p:nvSpPr>
          <p:cNvPr id="6" name="TextBox 5">
            <a:extLst>
              <a:ext uri="{FF2B5EF4-FFF2-40B4-BE49-F238E27FC236}">
                <a16:creationId xmlns:a16="http://schemas.microsoft.com/office/drawing/2014/main" id="{4C283A35-C1DD-94B1-64ED-12833F4544F7}"/>
              </a:ext>
            </a:extLst>
          </p:cNvPr>
          <p:cNvSpPr txBox="1"/>
          <p:nvPr/>
        </p:nvSpPr>
        <p:spPr>
          <a:xfrm>
            <a:off x="1133589" y="8280056"/>
            <a:ext cx="16103779" cy="923330"/>
          </a:xfrm>
          <a:prstGeom prst="rect">
            <a:avLst/>
          </a:prstGeom>
          <a:noFill/>
        </p:spPr>
        <p:txBody>
          <a:bodyPr wrap="square">
            <a:spAutoFit/>
          </a:bodyPr>
          <a:lstStyle/>
          <a:p>
            <a:pPr algn="l"/>
            <a:r>
              <a:rPr lang="en-US" sz="1800" b="0" i="0" u="none" strike="noStrike" baseline="0" dirty="0">
                <a:latin typeface="Public Sans" panose="020B0604020202020204" charset="0"/>
              </a:rPr>
              <a:t>Data Collection Method: The website used to collect votes. Participants were presented with random images from the </a:t>
            </a:r>
            <a:r>
              <a:rPr lang="en-US" sz="1800" b="0" i="0" u="none" strike="noStrike" baseline="0" dirty="0" err="1">
                <a:latin typeface="Public Sans" panose="020B0604020202020204" charset="0"/>
              </a:rPr>
              <a:t>neighbourhood</a:t>
            </a:r>
            <a:r>
              <a:rPr lang="en-US" sz="1800" b="0" i="0" u="none" strike="noStrike" baseline="0" dirty="0">
                <a:latin typeface="Public Sans" panose="020B0604020202020204" charset="0"/>
              </a:rPr>
              <a:t> and voted the </a:t>
            </a:r>
            <a:r>
              <a:rPr lang="en-US" dirty="0">
                <a:latin typeface="Public Sans" panose="020B0604020202020204" charset="0"/>
              </a:rPr>
              <a:t>perceived safe place </a:t>
            </a:r>
            <a:r>
              <a:rPr lang="en-US" sz="1800" b="0" i="0" u="none" strike="noStrike" baseline="0" dirty="0">
                <a:latin typeface="Public Sans" panose="020B0604020202020204" charset="0"/>
              </a:rPr>
              <a:t>by clicking on one in response to the question. Afterwards, they have to add the reasons why they found the picture to be </a:t>
            </a:r>
            <a:r>
              <a:rPr lang="en-US" sz="1800" b="0" i="0" u="none" strike="noStrike" baseline="0" dirty="0" err="1">
                <a:latin typeface="Public Sans" panose="020B0604020202020204" charset="0"/>
              </a:rPr>
              <a:t>safe.This</a:t>
            </a:r>
            <a:r>
              <a:rPr lang="en-US" sz="1800" b="0" i="0" u="none" strike="noStrike" baseline="0" dirty="0">
                <a:latin typeface="Public Sans" panose="020B0604020202020204" charset="0"/>
              </a:rPr>
              <a:t> will lead to the perceived safety parameters.</a:t>
            </a:r>
            <a:endParaRPr lang="en-IN" dirty="0">
              <a:latin typeface="Public Sans" panose="020B0604020202020204" charset="0"/>
            </a:endParaRPr>
          </a:p>
        </p:txBody>
      </p:sp>
    </p:spTree>
    <p:extLst>
      <p:ext uri="{BB962C8B-B14F-4D97-AF65-F5344CB8AC3E}">
        <p14:creationId xmlns:p14="http://schemas.microsoft.com/office/powerpoint/2010/main" val="3053686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829F2-5F44-A6CB-DDF7-512B90FBAD8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79579EC-9A3B-E951-C5AC-A8109C6CCE3E}"/>
              </a:ext>
            </a:extLst>
          </p:cNvPr>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11" name="TextBox 11">
            <a:extLst>
              <a:ext uri="{FF2B5EF4-FFF2-40B4-BE49-F238E27FC236}">
                <a16:creationId xmlns:a16="http://schemas.microsoft.com/office/drawing/2014/main" id="{DF573D4C-E591-267F-7950-E5796899E1A8}"/>
              </a:ext>
            </a:extLst>
          </p:cNvPr>
          <p:cNvSpPr txBox="1"/>
          <p:nvPr/>
        </p:nvSpPr>
        <p:spPr>
          <a:xfrm>
            <a:off x="1006871" y="942975"/>
            <a:ext cx="16230600" cy="609590"/>
          </a:xfrm>
          <a:prstGeom prst="rect">
            <a:avLst/>
          </a:prstGeom>
        </p:spPr>
        <p:txBody>
          <a:bodyPr lIns="0" tIns="0" rIns="0" bIns="0" rtlCol="0" anchor="t">
            <a:spAutoFit/>
          </a:bodyPr>
          <a:lstStyle/>
          <a:p>
            <a:pPr algn="l">
              <a:lnSpc>
                <a:spcPts val="5200"/>
              </a:lnSpc>
              <a:spcBef>
                <a:spcPct val="0"/>
              </a:spcBef>
            </a:pPr>
            <a:r>
              <a:rPr lang="en-US" sz="3714" b="1" spc="843" dirty="0">
                <a:solidFill>
                  <a:srgbClr val="2B2C30"/>
                </a:solidFill>
                <a:latin typeface="Public Sans Bold"/>
                <a:ea typeface="Public Sans Bold"/>
                <a:cs typeface="Public Sans Bold"/>
                <a:sym typeface="Public Sans Bold"/>
              </a:rPr>
              <a:t>MECHANISM( Sensory Cue)</a:t>
            </a:r>
          </a:p>
        </p:txBody>
      </p:sp>
      <p:pic>
        <p:nvPicPr>
          <p:cNvPr id="5" name="Picture 4">
            <a:extLst>
              <a:ext uri="{FF2B5EF4-FFF2-40B4-BE49-F238E27FC236}">
                <a16:creationId xmlns:a16="http://schemas.microsoft.com/office/drawing/2014/main" id="{62CDC10C-66AE-DF6E-AA87-278A6CE93241}"/>
              </a:ext>
            </a:extLst>
          </p:cNvPr>
          <p:cNvPicPr>
            <a:picLocks noChangeAspect="1"/>
          </p:cNvPicPr>
          <p:nvPr/>
        </p:nvPicPr>
        <p:blipFill>
          <a:blip r:embed="rId2"/>
          <a:stretch>
            <a:fillRect/>
          </a:stretch>
        </p:blipFill>
        <p:spPr>
          <a:xfrm>
            <a:off x="1030879" y="2007465"/>
            <a:ext cx="16257480" cy="7059925"/>
          </a:xfrm>
          <a:prstGeom prst="rect">
            <a:avLst/>
          </a:prstGeom>
        </p:spPr>
      </p:pic>
    </p:spTree>
    <p:extLst>
      <p:ext uri="{BB962C8B-B14F-4D97-AF65-F5344CB8AC3E}">
        <p14:creationId xmlns:p14="http://schemas.microsoft.com/office/powerpoint/2010/main" val="1322187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364E3-68E1-3720-853D-420E37B2A75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28338E9-0502-A21B-7213-2A097A88672E}"/>
              </a:ext>
            </a:extLst>
          </p:cNvPr>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11" name="TextBox 11">
            <a:extLst>
              <a:ext uri="{FF2B5EF4-FFF2-40B4-BE49-F238E27FC236}">
                <a16:creationId xmlns:a16="http://schemas.microsoft.com/office/drawing/2014/main" id="{E2CB9ABF-8021-E30B-1F9B-DAFA48B12BD2}"/>
              </a:ext>
            </a:extLst>
          </p:cNvPr>
          <p:cNvSpPr txBox="1"/>
          <p:nvPr/>
        </p:nvSpPr>
        <p:spPr>
          <a:xfrm>
            <a:off x="1006871" y="942975"/>
            <a:ext cx="16230600" cy="609590"/>
          </a:xfrm>
          <a:prstGeom prst="rect">
            <a:avLst/>
          </a:prstGeom>
        </p:spPr>
        <p:txBody>
          <a:bodyPr lIns="0" tIns="0" rIns="0" bIns="0" rtlCol="0" anchor="t">
            <a:spAutoFit/>
          </a:bodyPr>
          <a:lstStyle/>
          <a:p>
            <a:pPr algn="l">
              <a:lnSpc>
                <a:spcPts val="5200"/>
              </a:lnSpc>
              <a:spcBef>
                <a:spcPct val="0"/>
              </a:spcBef>
            </a:pPr>
            <a:r>
              <a:rPr lang="en-US" sz="3714" b="1" spc="843" dirty="0">
                <a:solidFill>
                  <a:srgbClr val="2B2C30"/>
                </a:solidFill>
                <a:latin typeface="Public Sans Bold"/>
                <a:ea typeface="Public Sans Bold"/>
                <a:cs typeface="Public Sans Bold"/>
                <a:sym typeface="Public Sans Bold"/>
              </a:rPr>
              <a:t>MECHANISM( Activity Pattern)</a:t>
            </a:r>
          </a:p>
        </p:txBody>
      </p:sp>
      <p:pic>
        <p:nvPicPr>
          <p:cNvPr id="4" name="Picture 3">
            <a:extLst>
              <a:ext uri="{FF2B5EF4-FFF2-40B4-BE49-F238E27FC236}">
                <a16:creationId xmlns:a16="http://schemas.microsoft.com/office/drawing/2014/main" id="{CA632F06-26D3-48DE-0C90-0C8CC7541567}"/>
              </a:ext>
            </a:extLst>
          </p:cNvPr>
          <p:cNvPicPr>
            <a:picLocks noChangeAspect="1"/>
          </p:cNvPicPr>
          <p:nvPr/>
        </p:nvPicPr>
        <p:blipFill>
          <a:blip r:embed="rId2"/>
          <a:stretch>
            <a:fillRect/>
          </a:stretch>
        </p:blipFill>
        <p:spPr>
          <a:xfrm>
            <a:off x="1028695" y="2007466"/>
            <a:ext cx="11696705" cy="6618374"/>
          </a:xfrm>
          <a:prstGeom prst="rect">
            <a:avLst/>
          </a:prstGeom>
        </p:spPr>
      </p:pic>
      <p:sp>
        <p:nvSpPr>
          <p:cNvPr id="6" name="TextBox 5">
            <a:extLst>
              <a:ext uri="{FF2B5EF4-FFF2-40B4-BE49-F238E27FC236}">
                <a16:creationId xmlns:a16="http://schemas.microsoft.com/office/drawing/2014/main" id="{6CD08611-A0D7-EF0E-F060-3B93ED9CB037}"/>
              </a:ext>
            </a:extLst>
          </p:cNvPr>
          <p:cNvSpPr txBox="1"/>
          <p:nvPr/>
        </p:nvSpPr>
        <p:spPr>
          <a:xfrm>
            <a:off x="13374563" y="2057809"/>
            <a:ext cx="3902471" cy="3175165"/>
          </a:xfrm>
          <a:prstGeom prst="rect">
            <a:avLst/>
          </a:prstGeom>
        </p:spPr>
        <p:txBody>
          <a:bodyPr wrap="square" lIns="0" tIns="0" rIns="0" bIns="0" rtlCol="0" anchor="t">
            <a:spAutoFit/>
          </a:bodyPr>
          <a:lstStyle/>
          <a:p>
            <a:pPr algn="just">
              <a:lnSpc>
                <a:spcPct val="150000"/>
              </a:lnSpc>
            </a:pPr>
            <a:r>
              <a:rPr lang="en-US" sz="2000" dirty="0">
                <a:latin typeface="Public Sans" panose="020B0604020202020204" charset="0"/>
              </a:rPr>
              <a:t>Analyze user-generated reviews of public facilities along the street network, incorporating operational hours data to evaluate their impact on pedestrian flow and perceived safety levels</a:t>
            </a:r>
            <a:endParaRPr lang="en-US" sz="2000" dirty="0">
              <a:solidFill>
                <a:srgbClr val="FF0000"/>
              </a:solidFill>
              <a:latin typeface="Public Sans" panose="020B0604020202020204" charset="0"/>
              <a:ea typeface="Public Sans"/>
              <a:cs typeface="Public Sans"/>
              <a:sym typeface="Public Sans"/>
            </a:endParaRPr>
          </a:p>
        </p:txBody>
      </p:sp>
    </p:spTree>
    <p:extLst>
      <p:ext uri="{BB962C8B-B14F-4D97-AF65-F5344CB8AC3E}">
        <p14:creationId xmlns:p14="http://schemas.microsoft.com/office/powerpoint/2010/main" val="684703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DA5BD-8305-2BF9-F0FE-1352E1F9AEE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0E6FDAB-5530-2FA3-DF61-B19CA776F6B5}"/>
              </a:ext>
            </a:extLst>
          </p:cNvPr>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11" name="TextBox 11">
            <a:extLst>
              <a:ext uri="{FF2B5EF4-FFF2-40B4-BE49-F238E27FC236}">
                <a16:creationId xmlns:a16="http://schemas.microsoft.com/office/drawing/2014/main" id="{21ABA4F3-F3DC-E34F-599E-AFF81435BEB0}"/>
              </a:ext>
            </a:extLst>
          </p:cNvPr>
          <p:cNvSpPr txBox="1"/>
          <p:nvPr/>
        </p:nvSpPr>
        <p:spPr>
          <a:xfrm>
            <a:off x="1006871" y="942975"/>
            <a:ext cx="16230600" cy="609590"/>
          </a:xfrm>
          <a:prstGeom prst="rect">
            <a:avLst/>
          </a:prstGeom>
        </p:spPr>
        <p:txBody>
          <a:bodyPr lIns="0" tIns="0" rIns="0" bIns="0" rtlCol="0" anchor="t">
            <a:spAutoFit/>
          </a:bodyPr>
          <a:lstStyle/>
          <a:p>
            <a:pPr algn="l">
              <a:lnSpc>
                <a:spcPts val="5200"/>
              </a:lnSpc>
              <a:spcBef>
                <a:spcPct val="0"/>
              </a:spcBef>
            </a:pPr>
            <a:r>
              <a:rPr lang="en-US" sz="3714" b="1" spc="843" dirty="0">
                <a:solidFill>
                  <a:srgbClr val="2B2C30"/>
                </a:solidFill>
                <a:latin typeface="Public Sans Bold"/>
                <a:ea typeface="Public Sans Bold"/>
                <a:cs typeface="Public Sans Bold"/>
                <a:sym typeface="Public Sans Bold"/>
              </a:rPr>
              <a:t>MECHANISM( Data merge &amp; emerging HOTSPOT)</a:t>
            </a:r>
          </a:p>
        </p:txBody>
      </p:sp>
      <p:pic>
        <p:nvPicPr>
          <p:cNvPr id="7" name="Picture 6">
            <a:extLst>
              <a:ext uri="{FF2B5EF4-FFF2-40B4-BE49-F238E27FC236}">
                <a16:creationId xmlns:a16="http://schemas.microsoft.com/office/drawing/2014/main" id="{B03D2700-11A4-0F40-39D1-1C02835A9293}"/>
              </a:ext>
            </a:extLst>
          </p:cNvPr>
          <p:cNvPicPr>
            <a:picLocks noChangeAspect="1"/>
          </p:cNvPicPr>
          <p:nvPr/>
        </p:nvPicPr>
        <p:blipFill>
          <a:blip r:embed="rId2"/>
          <a:stretch>
            <a:fillRect/>
          </a:stretch>
        </p:blipFill>
        <p:spPr>
          <a:xfrm>
            <a:off x="1028695" y="2019470"/>
            <a:ext cx="16208776" cy="7933864"/>
          </a:xfrm>
          <a:prstGeom prst="rect">
            <a:avLst/>
          </a:prstGeom>
        </p:spPr>
      </p:pic>
    </p:spTree>
    <p:extLst>
      <p:ext uri="{BB962C8B-B14F-4D97-AF65-F5344CB8AC3E}">
        <p14:creationId xmlns:p14="http://schemas.microsoft.com/office/powerpoint/2010/main" val="378307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06871" y="942975"/>
            <a:ext cx="16230600" cy="1310821"/>
          </a:xfrm>
          <a:prstGeom prst="rect">
            <a:avLst/>
          </a:prstGeom>
        </p:spPr>
        <p:txBody>
          <a:bodyPr lIns="0" tIns="0" rIns="0" bIns="0" rtlCol="0" anchor="t">
            <a:spAutoFit/>
          </a:bodyPr>
          <a:lstStyle/>
          <a:p>
            <a:pPr algn="l">
              <a:lnSpc>
                <a:spcPts val="5200"/>
              </a:lnSpc>
            </a:pPr>
            <a:r>
              <a:rPr lang="en-US" sz="3714" b="1" spc="843">
                <a:solidFill>
                  <a:srgbClr val="2B2C30"/>
                </a:solidFill>
                <a:latin typeface="Public Sans Bold"/>
                <a:ea typeface="Public Sans Bold"/>
                <a:cs typeface="Public Sans Bold"/>
                <a:sym typeface="Public Sans Bold"/>
              </a:rPr>
              <a:t>PROCESS</a:t>
            </a:r>
          </a:p>
          <a:p>
            <a:pPr algn="l">
              <a:lnSpc>
                <a:spcPts val="5200"/>
              </a:lnSpc>
              <a:spcBef>
                <a:spcPct val="0"/>
              </a:spcBef>
            </a:pPr>
            <a:endParaRPr lang="en-US" sz="3714" b="1" spc="843">
              <a:solidFill>
                <a:srgbClr val="2B2C30"/>
              </a:solidFill>
              <a:latin typeface="Public Sans Bold"/>
              <a:ea typeface="Public Sans Bold"/>
              <a:cs typeface="Public Sans Bold"/>
              <a:sym typeface="Public Sans Bold"/>
            </a:endParaRPr>
          </a:p>
        </p:txBody>
      </p:sp>
      <p:sp>
        <p:nvSpPr>
          <p:cNvPr id="3" name="AutoShape 3"/>
          <p:cNvSpPr/>
          <p:nvPr/>
        </p:nvSpPr>
        <p:spPr>
          <a:xfrm flipV="1">
            <a:off x="996049" y="1628454"/>
            <a:ext cx="16230594" cy="38509"/>
          </a:xfrm>
          <a:prstGeom prst="line">
            <a:avLst/>
          </a:prstGeom>
          <a:ln w="9525" cap="flat">
            <a:solidFill>
              <a:srgbClr val="2B2C30"/>
            </a:solidFill>
            <a:prstDash val="solid"/>
            <a:headEnd type="none" w="sm" len="sm"/>
            <a:tailEnd type="none" w="sm" len="sm"/>
          </a:ln>
        </p:spPr>
      </p:sp>
      <p:sp>
        <p:nvSpPr>
          <p:cNvPr id="4" name="TextBox 4"/>
          <p:cNvSpPr txBox="1"/>
          <p:nvPr/>
        </p:nvSpPr>
        <p:spPr>
          <a:xfrm>
            <a:off x="7620000" y="3892473"/>
            <a:ext cx="3086100" cy="4794711"/>
          </a:xfrm>
          <a:prstGeom prst="rect">
            <a:avLst/>
          </a:prstGeom>
        </p:spPr>
        <p:txBody>
          <a:bodyPr lIns="0" tIns="0" rIns="0" bIns="0" rtlCol="0" anchor="t">
            <a:spAutoFit/>
          </a:bodyPr>
          <a:lstStyle/>
          <a:p>
            <a:pPr algn="l">
              <a:lnSpc>
                <a:spcPts val="2880"/>
              </a:lnSpc>
            </a:pPr>
            <a:r>
              <a:rPr lang="en-US" sz="1800" b="1" dirty="0">
                <a:solidFill>
                  <a:srgbClr val="2B2C30"/>
                </a:solidFill>
                <a:latin typeface="Public Sans Bold"/>
                <a:ea typeface="Public Sans Bold"/>
                <a:cs typeface="Public Sans Bold"/>
                <a:sym typeface="Public Sans Bold"/>
              </a:rPr>
              <a:t>Smart Risk Assessment and Route Guidance</a:t>
            </a:r>
          </a:p>
          <a:p>
            <a:pPr algn="l">
              <a:lnSpc>
                <a:spcPts val="2880"/>
              </a:lnSpc>
            </a:pPr>
            <a:endParaRPr lang="en-US" sz="1800" b="1" dirty="0">
              <a:solidFill>
                <a:srgbClr val="2B2C30"/>
              </a:solidFill>
              <a:latin typeface="Public Sans Bold"/>
              <a:ea typeface="Public Sans Bold"/>
              <a:cs typeface="Public Sans Bold"/>
              <a:sym typeface="Public Sans Bold"/>
            </a:endParaRPr>
          </a:p>
          <a:p>
            <a:pPr algn="l">
              <a:lnSpc>
                <a:spcPts val="2880"/>
              </a:lnSpc>
            </a:pPr>
            <a:r>
              <a:rPr lang="en-US" sz="1800" dirty="0">
                <a:solidFill>
                  <a:srgbClr val="2B2C30"/>
                </a:solidFill>
                <a:latin typeface="Public Sans"/>
                <a:ea typeface="Public Sans"/>
                <a:cs typeface="Public Sans"/>
                <a:sym typeface="Public Sans"/>
              </a:rPr>
              <a:t>The system analyses data from various sources (traffic, crime reports, annotated imagery, hotspot data, user preferences, trip patterns, and route diversions) to suggest the safest travel routes and help users avoid dangerous areas.</a:t>
            </a:r>
          </a:p>
          <a:p>
            <a:pPr algn="l">
              <a:lnSpc>
                <a:spcPts val="2880"/>
              </a:lnSpc>
            </a:pPr>
            <a:endParaRPr lang="en-US" sz="1800" dirty="0">
              <a:solidFill>
                <a:srgbClr val="2B2C30"/>
              </a:solidFill>
              <a:latin typeface="Public Sans"/>
              <a:ea typeface="Public Sans"/>
              <a:cs typeface="Public Sans"/>
              <a:sym typeface="Public Sans"/>
            </a:endParaRPr>
          </a:p>
        </p:txBody>
      </p:sp>
      <p:sp>
        <p:nvSpPr>
          <p:cNvPr id="5" name="TextBox 5"/>
          <p:cNvSpPr txBox="1"/>
          <p:nvPr/>
        </p:nvSpPr>
        <p:spPr>
          <a:xfrm>
            <a:off x="7620000" y="3216198"/>
            <a:ext cx="2785647" cy="428625"/>
          </a:xfrm>
          <a:prstGeom prst="rect">
            <a:avLst/>
          </a:prstGeom>
        </p:spPr>
        <p:txBody>
          <a:bodyPr lIns="0" tIns="0" rIns="0" bIns="0" rtlCol="0" anchor="t">
            <a:spAutoFit/>
          </a:bodyPr>
          <a:lstStyle/>
          <a:p>
            <a:pPr algn="l">
              <a:lnSpc>
                <a:spcPts val="3480"/>
              </a:lnSpc>
            </a:pPr>
            <a:r>
              <a:rPr lang="en-US" sz="2900" i="1">
                <a:solidFill>
                  <a:srgbClr val="2B2C30"/>
                </a:solidFill>
                <a:latin typeface="Playfair Display Italics"/>
                <a:ea typeface="Playfair Display Italics"/>
                <a:cs typeface="Playfair Display Italics"/>
                <a:sym typeface="Playfair Display Italics"/>
              </a:rPr>
              <a:t>Navigation</a:t>
            </a:r>
          </a:p>
        </p:txBody>
      </p:sp>
      <p:sp>
        <p:nvSpPr>
          <p:cNvPr id="6" name="TextBox 6"/>
          <p:cNvSpPr txBox="1"/>
          <p:nvPr/>
        </p:nvSpPr>
        <p:spPr>
          <a:xfrm>
            <a:off x="1006871" y="3892473"/>
            <a:ext cx="3086100" cy="5042533"/>
          </a:xfrm>
          <a:prstGeom prst="rect">
            <a:avLst/>
          </a:prstGeom>
        </p:spPr>
        <p:txBody>
          <a:bodyPr lIns="0" tIns="0" rIns="0" bIns="0" rtlCol="0" anchor="t">
            <a:spAutoFit/>
          </a:bodyPr>
          <a:lstStyle/>
          <a:p>
            <a:pPr algn="l">
              <a:lnSpc>
                <a:spcPts val="2880"/>
              </a:lnSpc>
            </a:pPr>
            <a:r>
              <a:rPr lang="en-US" sz="1800" b="1">
                <a:solidFill>
                  <a:srgbClr val="2B2C30"/>
                </a:solidFill>
                <a:latin typeface="Public Sans Bold"/>
                <a:ea typeface="Public Sans Bold"/>
                <a:cs typeface="Public Sans Bold"/>
                <a:sym typeface="Public Sans Bold"/>
              </a:rPr>
              <a:t>Context - Aware Safety Alerts</a:t>
            </a:r>
          </a:p>
          <a:p>
            <a:pPr algn="l">
              <a:lnSpc>
                <a:spcPts val="2880"/>
              </a:lnSpc>
            </a:pPr>
            <a:endParaRPr lang="en-US" sz="1800" b="1">
              <a:solidFill>
                <a:srgbClr val="2B2C30"/>
              </a:solidFill>
              <a:latin typeface="Public Sans Bold"/>
              <a:ea typeface="Public Sans Bold"/>
              <a:cs typeface="Public Sans Bold"/>
              <a:sym typeface="Public Sans Bold"/>
            </a:endParaRPr>
          </a:p>
          <a:p>
            <a:pPr algn="l">
              <a:lnSpc>
                <a:spcPts val="2880"/>
              </a:lnSpc>
            </a:pPr>
            <a:r>
              <a:rPr lang="en-US" sz="1800" u="none">
                <a:solidFill>
                  <a:srgbClr val="2B2C30"/>
                </a:solidFill>
                <a:latin typeface="Public Sans"/>
                <a:ea typeface="Public Sans"/>
                <a:cs typeface="Public Sans"/>
                <a:sym typeface="Public Sans"/>
              </a:rPr>
              <a:t>Feature providing timely warnings to users about potential dangers in their vicinity. </a:t>
            </a:r>
          </a:p>
          <a:p>
            <a:pPr algn="l">
              <a:lnSpc>
                <a:spcPts val="2880"/>
              </a:lnSpc>
            </a:pPr>
            <a:r>
              <a:rPr lang="en-US" sz="1800" u="none">
                <a:solidFill>
                  <a:srgbClr val="2B2C30"/>
                </a:solidFill>
                <a:latin typeface="Public Sans"/>
                <a:ea typeface="Public Sans"/>
                <a:cs typeface="Public Sans"/>
                <a:sym typeface="Public Sans"/>
              </a:rPr>
              <a:t>For example, it can alert a user when entering a poorly lit area known for harassment, offering options to notify contacts or change routes.</a:t>
            </a:r>
          </a:p>
          <a:p>
            <a:pPr algn="l">
              <a:lnSpc>
                <a:spcPts val="2880"/>
              </a:lnSpc>
            </a:pPr>
            <a:endParaRPr lang="en-US" sz="1800" u="none">
              <a:solidFill>
                <a:srgbClr val="2B2C30"/>
              </a:solidFill>
              <a:latin typeface="Public Sans"/>
              <a:ea typeface="Public Sans"/>
              <a:cs typeface="Public Sans"/>
              <a:sym typeface="Public Sans"/>
            </a:endParaRPr>
          </a:p>
        </p:txBody>
      </p:sp>
      <p:sp>
        <p:nvSpPr>
          <p:cNvPr id="7" name="TextBox 7"/>
          <p:cNvSpPr txBox="1"/>
          <p:nvPr/>
        </p:nvSpPr>
        <p:spPr>
          <a:xfrm>
            <a:off x="1066800" y="3216198"/>
            <a:ext cx="2785647" cy="428625"/>
          </a:xfrm>
          <a:prstGeom prst="rect">
            <a:avLst/>
          </a:prstGeom>
        </p:spPr>
        <p:txBody>
          <a:bodyPr lIns="0" tIns="0" rIns="0" bIns="0" rtlCol="0" anchor="t">
            <a:spAutoFit/>
          </a:bodyPr>
          <a:lstStyle/>
          <a:p>
            <a:pPr algn="l">
              <a:lnSpc>
                <a:spcPts val="3480"/>
              </a:lnSpc>
            </a:pPr>
            <a:r>
              <a:rPr lang="en-US" sz="2900" i="1">
                <a:solidFill>
                  <a:srgbClr val="2B2C30"/>
                </a:solidFill>
                <a:latin typeface="Playfair Display Italics"/>
                <a:ea typeface="Playfair Display Italics"/>
                <a:cs typeface="Playfair Display Italics"/>
                <a:sym typeface="Playfair Display Italics"/>
              </a:rPr>
              <a:t>Alerts</a:t>
            </a:r>
          </a:p>
        </p:txBody>
      </p:sp>
      <p:sp>
        <p:nvSpPr>
          <p:cNvPr id="8" name="TextBox 8"/>
          <p:cNvSpPr txBox="1"/>
          <p:nvPr/>
        </p:nvSpPr>
        <p:spPr>
          <a:xfrm>
            <a:off x="4343400" y="3892473"/>
            <a:ext cx="3086100" cy="4422814"/>
          </a:xfrm>
          <a:prstGeom prst="rect">
            <a:avLst/>
          </a:prstGeom>
        </p:spPr>
        <p:txBody>
          <a:bodyPr lIns="0" tIns="0" rIns="0" bIns="0" rtlCol="0" anchor="t">
            <a:spAutoFit/>
          </a:bodyPr>
          <a:lstStyle/>
          <a:p>
            <a:pPr algn="l">
              <a:lnSpc>
                <a:spcPts val="2880"/>
              </a:lnSpc>
            </a:pPr>
            <a:r>
              <a:rPr lang="en-US" sz="1800" b="1" dirty="0">
                <a:solidFill>
                  <a:srgbClr val="2B2C30"/>
                </a:solidFill>
                <a:latin typeface="Public Sans Bold"/>
                <a:ea typeface="Public Sans Bold"/>
                <a:cs typeface="Public Sans Bold"/>
                <a:sym typeface="Public Sans Bold"/>
              </a:rPr>
              <a:t>Natural Language Emergency Interaction</a:t>
            </a:r>
          </a:p>
          <a:p>
            <a:pPr algn="l">
              <a:lnSpc>
                <a:spcPts val="2880"/>
              </a:lnSpc>
            </a:pPr>
            <a:endParaRPr lang="en-US" sz="1800" b="1" dirty="0">
              <a:solidFill>
                <a:srgbClr val="2B2C30"/>
              </a:solidFill>
              <a:latin typeface="Public Sans Bold"/>
              <a:ea typeface="Public Sans Bold"/>
              <a:cs typeface="Public Sans Bold"/>
              <a:sym typeface="Public Sans Bold"/>
            </a:endParaRPr>
          </a:p>
          <a:p>
            <a:pPr algn="l">
              <a:lnSpc>
                <a:spcPts val="2880"/>
              </a:lnSpc>
            </a:pPr>
            <a:r>
              <a:rPr lang="en-US" sz="1800" dirty="0">
                <a:solidFill>
                  <a:srgbClr val="2B2C30"/>
                </a:solidFill>
                <a:latin typeface="Public Sans"/>
                <a:ea typeface="Public Sans"/>
                <a:cs typeface="Public Sans"/>
                <a:sym typeface="Public Sans"/>
              </a:rPr>
              <a:t>Process enabling users to communicate with the safety app or wearable devices using voice or text in a natural language format.</a:t>
            </a:r>
          </a:p>
          <a:p>
            <a:pPr algn="l">
              <a:lnSpc>
                <a:spcPts val="2880"/>
              </a:lnSpc>
            </a:pPr>
            <a:r>
              <a:rPr lang="en-US" sz="1800" dirty="0">
                <a:solidFill>
                  <a:srgbClr val="2B2C30"/>
                </a:solidFill>
                <a:latin typeface="Public Sans"/>
                <a:ea typeface="Public Sans"/>
                <a:cs typeface="Public Sans"/>
                <a:sym typeface="Public Sans"/>
              </a:rPr>
              <a:t>This facilitates quick and easy communication during emergencies.</a:t>
            </a:r>
          </a:p>
          <a:p>
            <a:pPr algn="l">
              <a:lnSpc>
                <a:spcPts val="2880"/>
              </a:lnSpc>
            </a:pPr>
            <a:endParaRPr lang="en-US" sz="1800" dirty="0">
              <a:solidFill>
                <a:srgbClr val="2B2C30"/>
              </a:solidFill>
              <a:latin typeface="Public Sans"/>
              <a:ea typeface="Public Sans"/>
              <a:cs typeface="Public Sans"/>
              <a:sym typeface="Public Sans"/>
            </a:endParaRPr>
          </a:p>
        </p:txBody>
      </p:sp>
      <p:sp>
        <p:nvSpPr>
          <p:cNvPr id="9" name="TextBox 9"/>
          <p:cNvSpPr txBox="1"/>
          <p:nvPr/>
        </p:nvSpPr>
        <p:spPr>
          <a:xfrm>
            <a:off x="4343400" y="3216198"/>
            <a:ext cx="2785647" cy="428625"/>
          </a:xfrm>
          <a:prstGeom prst="rect">
            <a:avLst/>
          </a:prstGeom>
        </p:spPr>
        <p:txBody>
          <a:bodyPr lIns="0" tIns="0" rIns="0" bIns="0" rtlCol="0" anchor="t">
            <a:spAutoFit/>
          </a:bodyPr>
          <a:lstStyle/>
          <a:p>
            <a:pPr algn="l">
              <a:lnSpc>
                <a:spcPts val="3480"/>
              </a:lnSpc>
            </a:pPr>
            <a:r>
              <a:rPr lang="en-US" sz="2900" i="1">
                <a:solidFill>
                  <a:srgbClr val="2B2C30"/>
                </a:solidFill>
                <a:latin typeface="Playfair Display Italics"/>
                <a:ea typeface="Playfair Display Italics"/>
                <a:cs typeface="Playfair Display Italics"/>
                <a:sym typeface="Playfair Display Italics"/>
              </a:rPr>
              <a:t>Communication</a:t>
            </a:r>
          </a:p>
        </p:txBody>
      </p:sp>
      <p:sp>
        <p:nvSpPr>
          <p:cNvPr id="10" name="TextBox 10"/>
          <p:cNvSpPr txBox="1"/>
          <p:nvPr/>
        </p:nvSpPr>
        <p:spPr>
          <a:xfrm>
            <a:off x="10896600" y="3892473"/>
            <a:ext cx="3086100" cy="3956683"/>
          </a:xfrm>
          <a:prstGeom prst="rect">
            <a:avLst/>
          </a:prstGeom>
        </p:spPr>
        <p:txBody>
          <a:bodyPr lIns="0" tIns="0" rIns="0" bIns="0" rtlCol="0" anchor="t">
            <a:spAutoFit/>
          </a:bodyPr>
          <a:lstStyle/>
          <a:p>
            <a:pPr algn="l">
              <a:lnSpc>
                <a:spcPts val="2880"/>
              </a:lnSpc>
            </a:pPr>
            <a:r>
              <a:rPr lang="en-US" sz="1800" b="1">
                <a:solidFill>
                  <a:srgbClr val="2B2C30"/>
                </a:solidFill>
                <a:latin typeface="Public Sans Bold"/>
                <a:ea typeface="Public Sans Bold"/>
                <a:cs typeface="Public Sans Bold"/>
                <a:sym typeface="Public Sans Bold"/>
              </a:rPr>
              <a:t>Multilingual Support &amp; Sign Language</a:t>
            </a:r>
          </a:p>
          <a:p>
            <a:pPr algn="l">
              <a:lnSpc>
                <a:spcPts val="2880"/>
              </a:lnSpc>
            </a:pPr>
            <a:endParaRPr lang="en-US" sz="1800" b="1">
              <a:solidFill>
                <a:srgbClr val="2B2C30"/>
              </a:solidFill>
              <a:latin typeface="Public Sans Bold"/>
              <a:ea typeface="Public Sans Bold"/>
              <a:cs typeface="Public Sans Bold"/>
              <a:sym typeface="Public Sans Bold"/>
            </a:endParaRPr>
          </a:p>
          <a:p>
            <a:pPr algn="l">
              <a:lnSpc>
                <a:spcPts val="2880"/>
              </a:lnSpc>
            </a:pPr>
            <a:r>
              <a:rPr lang="en-US" sz="1800">
                <a:solidFill>
                  <a:srgbClr val="2B2C30"/>
                </a:solidFill>
                <a:latin typeface="Public Sans"/>
                <a:ea typeface="Public Sans"/>
                <a:cs typeface="Public Sans"/>
                <a:sym typeface="Public Sans"/>
              </a:rPr>
              <a:t>The app offers support for multiple languages and sign language to ensure accessibility for a diverse user base.</a:t>
            </a:r>
          </a:p>
          <a:p>
            <a:pPr algn="l">
              <a:lnSpc>
                <a:spcPts val="2880"/>
              </a:lnSpc>
            </a:pPr>
            <a:r>
              <a:rPr lang="en-US" sz="1800">
                <a:solidFill>
                  <a:srgbClr val="2B2C30"/>
                </a:solidFill>
                <a:latin typeface="Public Sans"/>
                <a:ea typeface="Public Sans"/>
                <a:cs typeface="Public Sans"/>
                <a:sym typeface="Public Sans"/>
              </a:rPr>
              <a:t>This inclusivity is crucial for widespread adoption and usability.</a:t>
            </a:r>
          </a:p>
        </p:txBody>
      </p:sp>
      <p:sp>
        <p:nvSpPr>
          <p:cNvPr id="11" name="TextBox 11"/>
          <p:cNvSpPr txBox="1"/>
          <p:nvPr/>
        </p:nvSpPr>
        <p:spPr>
          <a:xfrm>
            <a:off x="10896600" y="3216198"/>
            <a:ext cx="2785647" cy="428625"/>
          </a:xfrm>
          <a:prstGeom prst="rect">
            <a:avLst/>
          </a:prstGeom>
        </p:spPr>
        <p:txBody>
          <a:bodyPr lIns="0" tIns="0" rIns="0" bIns="0" rtlCol="0" anchor="t">
            <a:spAutoFit/>
          </a:bodyPr>
          <a:lstStyle/>
          <a:p>
            <a:pPr algn="l">
              <a:lnSpc>
                <a:spcPts val="3480"/>
              </a:lnSpc>
            </a:pPr>
            <a:r>
              <a:rPr lang="en-US" sz="2900" i="1">
                <a:solidFill>
                  <a:srgbClr val="2B2C30"/>
                </a:solidFill>
                <a:latin typeface="Playfair Display Italics"/>
                <a:ea typeface="Playfair Display Italics"/>
                <a:cs typeface="Playfair Display Italics"/>
                <a:sym typeface="Playfair Display Italics"/>
              </a:rPr>
              <a:t>Accessibility</a:t>
            </a:r>
          </a:p>
        </p:txBody>
      </p:sp>
      <p:sp>
        <p:nvSpPr>
          <p:cNvPr id="12" name="TextBox 12"/>
          <p:cNvSpPr txBox="1"/>
          <p:nvPr/>
        </p:nvSpPr>
        <p:spPr>
          <a:xfrm>
            <a:off x="14173200" y="3892473"/>
            <a:ext cx="3086100" cy="4318633"/>
          </a:xfrm>
          <a:prstGeom prst="rect">
            <a:avLst/>
          </a:prstGeom>
        </p:spPr>
        <p:txBody>
          <a:bodyPr lIns="0" tIns="0" rIns="0" bIns="0" rtlCol="0" anchor="t">
            <a:spAutoFit/>
          </a:bodyPr>
          <a:lstStyle/>
          <a:p>
            <a:pPr algn="l">
              <a:lnSpc>
                <a:spcPts val="2880"/>
              </a:lnSpc>
            </a:pPr>
            <a:r>
              <a:rPr lang="en-US" sz="1800" b="1">
                <a:solidFill>
                  <a:srgbClr val="2B2C30"/>
                </a:solidFill>
                <a:latin typeface="Public Sans Bold"/>
                <a:ea typeface="Public Sans Bold"/>
                <a:cs typeface="Public Sans Bold"/>
                <a:sym typeface="Public Sans Bold"/>
              </a:rPr>
              <a:t>Integration with Wearables or Mobile Apps</a:t>
            </a:r>
          </a:p>
          <a:p>
            <a:pPr algn="l">
              <a:lnSpc>
                <a:spcPts val="2880"/>
              </a:lnSpc>
            </a:pPr>
            <a:endParaRPr lang="en-US" sz="1800" b="1">
              <a:solidFill>
                <a:srgbClr val="2B2C30"/>
              </a:solidFill>
              <a:latin typeface="Public Sans Bold"/>
              <a:ea typeface="Public Sans Bold"/>
              <a:cs typeface="Public Sans Bold"/>
              <a:sym typeface="Public Sans Bold"/>
            </a:endParaRPr>
          </a:p>
          <a:p>
            <a:pPr algn="l">
              <a:lnSpc>
                <a:spcPts val="2880"/>
              </a:lnSpc>
            </a:pPr>
            <a:r>
              <a:rPr lang="en-US" sz="1800">
                <a:solidFill>
                  <a:srgbClr val="2B2C30"/>
                </a:solidFill>
                <a:latin typeface="Public Sans"/>
                <a:ea typeface="Public Sans"/>
                <a:cs typeface="Public Sans"/>
                <a:sym typeface="Public Sans"/>
              </a:rPr>
              <a:t>System is designed to integrate seamlessly with wearable devices and other mobile applications, enhancing user convenience and accessibility. </a:t>
            </a:r>
          </a:p>
          <a:p>
            <a:pPr algn="l">
              <a:lnSpc>
                <a:spcPts val="2880"/>
              </a:lnSpc>
            </a:pPr>
            <a:r>
              <a:rPr lang="en-US" sz="1800">
                <a:solidFill>
                  <a:srgbClr val="2B2C30"/>
                </a:solidFill>
                <a:latin typeface="Public Sans"/>
                <a:ea typeface="Public Sans"/>
                <a:cs typeface="Public Sans"/>
                <a:sym typeface="Public Sans"/>
              </a:rPr>
              <a:t>This integration allows for quicker access to safety features and alerts.</a:t>
            </a:r>
          </a:p>
        </p:txBody>
      </p:sp>
      <p:sp>
        <p:nvSpPr>
          <p:cNvPr id="13" name="TextBox 13"/>
          <p:cNvSpPr txBox="1"/>
          <p:nvPr/>
        </p:nvSpPr>
        <p:spPr>
          <a:xfrm>
            <a:off x="14173200" y="3216198"/>
            <a:ext cx="2785647" cy="428625"/>
          </a:xfrm>
          <a:prstGeom prst="rect">
            <a:avLst/>
          </a:prstGeom>
        </p:spPr>
        <p:txBody>
          <a:bodyPr lIns="0" tIns="0" rIns="0" bIns="0" rtlCol="0" anchor="t">
            <a:spAutoFit/>
          </a:bodyPr>
          <a:lstStyle/>
          <a:p>
            <a:pPr algn="l">
              <a:lnSpc>
                <a:spcPts val="3480"/>
              </a:lnSpc>
            </a:pPr>
            <a:r>
              <a:rPr lang="en-US" sz="2900" i="1">
                <a:solidFill>
                  <a:srgbClr val="2B2C30"/>
                </a:solidFill>
                <a:latin typeface="Playfair Display Italics"/>
                <a:ea typeface="Playfair Display Italics"/>
                <a:cs typeface="Playfair Display Italics"/>
                <a:sym typeface="Playfair Display Italics"/>
              </a:rPr>
              <a:t>Connectivity</a:t>
            </a:r>
          </a:p>
        </p:txBody>
      </p:sp>
      <p:grpSp>
        <p:nvGrpSpPr>
          <p:cNvPr id="14" name="Group 14"/>
          <p:cNvGrpSpPr/>
          <p:nvPr/>
        </p:nvGrpSpPr>
        <p:grpSpPr>
          <a:xfrm>
            <a:off x="4343400" y="2756663"/>
            <a:ext cx="138677" cy="138677"/>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sp>
        <p:sp>
          <p:nvSpPr>
            <p:cNvPr id="16" name="TextBox 16"/>
            <p:cNvSpPr txBox="1"/>
            <p:nvPr/>
          </p:nvSpPr>
          <p:spPr>
            <a:xfrm>
              <a:off x="76200" y="85725"/>
              <a:ext cx="660400" cy="650875"/>
            </a:xfrm>
            <a:prstGeom prst="rect">
              <a:avLst/>
            </a:prstGeom>
          </p:spPr>
          <p:txBody>
            <a:bodyPr lIns="50800" tIns="50800" rIns="50800" bIns="50800" rtlCol="0" anchor="ctr"/>
            <a:lstStyle/>
            <a:p>
              <a:pPr algn="ctr">
                <a:lnSpc>
                  <a:spcPts val="2120"/>
                </a:lnSpc>
              </a:pPr>
              <a:endParaRPr/>
            </a:p>
          </p:txBody>
        </p:sp>
      </p:grpSp>
      <p:grpSp>
        <p:nvGrpSpPr>
          <p:cNvPr id="17" name="Group 17"/>
          <p:cNvGrpSpPr/>
          <p:nvPr/>
        </p:nvGrpSpPr>
        <p:grpSpPr>
          <a:xfrm>
            <a:off x="1028700" y="2756663"/>
            <a:ext cx="138677" cy="13867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sp>
        <p:sp>
          <p:nvSpPr>
            <p:cNvPr id="19" name="TextBox 19"/>
            <p:cNvSpPr txBox="1"/>
            <p:nvPr/>
          </p:nvSpPr>
          <p:spPr>
            <a:xfrm>
              <a:off x="76200" y="85725"/>
              <a:ext cx="660400" cy="650875"/>
            </a:xfrm>
            <a:prstGeom prst="rect">
              <a:avLst/>
            </a:prstGeom>
          </p:spPr>
          <p:txBody>
            <a:bodyPr lIns="50800" tIns="50800" rIns="50800" bIns="50800" rtlCol="0" anchor="ctr"/>
            <a:lstStyle/>
            <a:p>
              <a:pPr algn="ctr">
                <a:lnSpc>
                  <a:spcPts val="2120"/>
                </a:lnSpc>
              </a:pPr>
              <a:endParaRPr/>
            </a:p>
          </p:txBody>
        </p:sp>
      </p:grpSp>
      <p:grpSp>
        <p:nvGrpSpPr>
          <p:cNvPr id="20" name="Group 20"/>
          <p:cNvGrpSpPr/>
          <p:nvPr/>
        </p:nvGrpSpPr>
        <p:grpSpPr>
          <a:xfrm>
            <a:off x="7620000" y="2756663"/>
            <a:ext cx="138677" cy="13867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sp>
        <p:sp>
          <p:nvSpPr>
            <p:cNvPr id="22" name="TextBox 22"/>
            <p:cNvSpPr txBox="1"/>
            <p:nvPr/>
          </p:nvSpPr>
          <p:spPr>
            <a:xfrm>
              <a:off x="76200" y="85725"/>
              <a:ext cx="660400" cy="650875"/>
            </a:xfrm>
            <a:prstGeom prst="rect">
              <a:avLst/>
            </a:prstGeom>
          </p:spPr>
          <p:txBody>
            <a:bodyPr lIns="50800" tIns="50800" rIns="50800" bIns="50800" rtlCol="0" anchor="ctr"/>
            <a:lstStyle/>
            <a:p>
              <a:pPr algn="ctr">
                <a:lnSpc>
                  <a:spcPts val="2120"/>
                </a:lnSpc>
              </a:pPr>
              <a:endParaRPr/>
            </a:p>
          </p:txBody>
        </p:sp>
      </p:grpSp>
      <p:grpSp>
        <p:nvGrpSpPr>
          <p:cNvPr id="23" name="Group 23"/>
          <p:cNvGrpSpPr/>
          <p:nvPr/>
        </p:nvGrpSpPr>
        <p:grpSpPr>
          <a:xfrm>
            <a:off x="10896600" y="2756663"/>
            <a:ext cx="138677" cy="138677"/>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sp>
        <p:sp>
          <p:nvSpPr>
            <p:cNvPr id="25" name="TextBox 25"/>
            <p:cNvSpPr txBox="1"/>
            <p:nvPr/>
          </p:nvSpPr>
          <p:spPr>
            <a:xfrm>
              <a:off x="76200" y="85725"/>
              <a:ext cx="660400" cy="650875"/>
            </a:xfrm>
            <a:prstGeom prst="rect">
              <a:avLst/>
            </a:prstGeom>
          </p:spPr>
          <p:txBody>
            <a:bodyPr lIns="50800" tIns="50800" rIns="50800" bIns="50800" rtlCol="0" anchor="ctr"/>
            <a:lstStyle/>
            <a:p>
              <a:pPr algn="ctr">
                <a:lnSpc>
                  <a:spcPts val="2120"/>
                </a:lnSpc>
              </a:pPr>
              <a:endParaRPr/>
            </a:p>
          </p:txBody>
        </p:sp>
      </p:grpSp>
      <p:grpSp>
        <p:nvGrpSpPr>
          <p:cNvPr id="26" name="Group 26"/>
          <p:cNvGrpSpPr/>
          <p:nvPr/>
        </p:nvGrpSpPr>
        <p:grpSpPr>
          <a:xfrm>
            <a:off x="14173200" y="2756663"/>
            <a:ext cx="138677" cy="138677"/>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2C30"/>
            </a:solidFill>
          </p:spPr>
        </p:sp>
        <p:sp>
          <p:nvSpPr>
            <p:cNvPr id="28" name="TextBox 28"/>
            <p:cNvSpPr txBox="1"/>
            <p:nvPr/>
          </p:nvSpPr>
          <p:spPr>
            <a:xfrm>
              <a:off x="76200" y="85725"/>
              <a:ext cx="660400" cy="650875"/>
            </a:xfrm>
            <a:prstGeom prst="rect">
              <a:avLst/>
            </a:prstGeom>
          </p:spPr>
          <p:txBody>
            <a:bodyPr lIns="50800" tIns="50800" rIns="50800" bIns="50800" rtlCol="0" anchor="ctr"/>
            <a:lstStyle/>
            <a:p>
              <a:pPr algn="ctr">
                <a:lnSpc>
                  <a:spcPts val="2120"/>
                </a:lnSpc>
              </a:pPr>
              <a:endParaRPr/>
            </a:p>
          </p:txBody>
        </p:sp>
      </p:grpSp>
      <p:sp>
        <p:nvSpPr>
          <p:cNvPr id="29" name="AutoShape 29"/>
          <p:cNvSpPr/>
          <p:nvPr/>
        </p:nvSpPr>
        <p:spPr>
          <a:xfrm>
            <a:off x="1127760" y="2821239"/>
            <a:ext cx="17396401" cy="0"/>
          </a:xfrm>
          <a:prstGeom prst="line">
            <a:avLst/>
          </a:prstGeom>
          <a:ln w="9525" cap="flat">
            <a:solidFill>
              <a:srgbClr val="2B2C30"/>
            </a:solidFill>
            <a:prstDash val="solid"/>
            <a:headEnd type="none" w="sm" len="sm"/>
            <a:tailEnd type="none" w="sm" len="sm"/>
          </a:ln>
        </p:spPr>
      </p:sp>
      <p:sp>
        <p:nvSpPr>
          <p:cNvPr id="30" name="TextBox 30"/>
          <p:cNvSpPr txBox="1"/>
          <p:nvPr/>
        </p:nvSpPr>
        <p:spPr>
          <a:xfrm>
            <a:off x="1028700" y="2051722"/>
            <a:ext cx="16208771" cy="1026795"/>
          </a:xfrm>
          <a:prstGeom prst="rect">
            <a:avLst/>
          </a:prstGeom>
        </p:spPr>
        <p:txBody>
          <a:bodyPr lIns="0" tIns="0" rIns="0" bIns="0" rtlCol="0" anchor="t">
            <a:spAutoFit/>
          </a:bodyPr>
          <a:lstStyle/>
          <a:p>
            <a:pPr algn="l">
              <a:lnSpc>
                <a:spcPts val="4199"/>
              </a:lnSpc>
            </a:pPr>
            <a:r>
              <a:rPr lang="en-US" sz="2799" b="1" dirty="0">
                <a:solidFill>
                  <a:srgbClr val="2B2C30"/>
                </a:solidFill>
                <a:latin typeface="Public Sans Bold"/>
                <a:ea typeface="Public Sans Bold"/>
                <a:cs typeface="Public Sans Bold"/>
                <a:sym typeface="Public Sans Bold"/>
              </a:rPr>
              <a:t>LLM-Based Road Safety for Women</a:t>
            </a:r>
          </a:p>
          <a:p>
            <a:pPr algn="l">
              <a:lnSpc>
                <a:spcPts val="4199"/>
              </a:lnSpc>
            </a:pPr>
            <a:endParaRPr lang="en-US" sz="2799" b="1" dirty="0">
              <a:solidFill>
                <a:srgbClr val="2B2C30"/>
              </a:solidFill>
              <a:latin typeface="Public Sans Bold"/>
              <a:ea typeface="Public Sans Bold"/>
              <a:cs typeface="Public Sans Bold"/>
              <a:sym typeface="Public Sans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12008" y="8308746"/>
            <a:ext cx="4520933" cy="949554"/>
            <a:chOff x="0" y="0"/>
            <a:chExt cx="1190698" cy="250088"/>
          </a:xfrm>
        </p:grpSpPr>
        <p:sp>
          <p:nvSpPr>
            <p:cNvPr id="3" name="Freeform 3"/>
            <p:cNvSpPr/>
            <p:nvPr/>
          </p:nvSpPr>
          <p:spPr>
            <a:xfrm>
              <a:off x="0" y="0"/>
              <a:ext cx="1190698" cy="250088"/>
            </a:xfrm>
            <a:custGeom>
              <a:avLst/>
              <a:gdLst/>
              <a:ahLst/>
              <a:cxnLst/>
              <a:rect l="l" t="t" r="r" b="b"/>
              <a:pathLst>
                <a:path w="1190698" h="250088">
                  <a:moveTo>
                    <a:pt x="125044" y="0"/>
                  </a:moveTo>
                  <a:lnTo>
                    <a:pt x="1065654" y="0"/>
                  </a:lnTo>
                  <a:cubicBezTo>
                    <a:pt x="1098818" y="0"/>
                    <a:pt x="1130624" y="13174"/>
                    <a:pt x="1154074" y="36625"/>
                  </a:cubicBezTo>
                  <a:cubicBezTo>
                    <a:pt x="1177524" y="60075"/>
                    <a:pt x="1190698" y="91880"/>
                    <a:pt x="1190698" y="125044"/>
                  </a:cubicBezTo>
                  <a:lnTo>
                    <a:pt x="1190698" y="125044"/>
                  </a:lnTo>
                  <a:cubicBezTo>
                    <a:pt x="1190698" y="158208"/>
                    <a:pt x="1177524" y="190013"/>
                    <a:pt x="1154074" y="213464"/>
                  </a:cubicBezTo>
                  <a:cubicBezTo>
                    <a:pt x="1130624" y="236914"/>
                    <a:pt x="1098818" y="250088"/>
                    <a:pt x="1065654" y="250088"/>
                  </a:cubicBezTo>
                  <a:lnTo>
                    <a:pt x="125044" y="250088"/>
                  </a:lnTo>
                  <a:cubicBezTo>
                    <a:pt x="91880" y="250088"/>
                    <a:pt x="60075" y="236914"/>
                    <a:pt x="36625" y="213464"/>
                  </a:cubicBezTo>
                  <a:cubicBezTo>
                    <a:pt x="13174" y="190013"/>
                    <a:pt x="0" y="158208"/>
                    <a:pt x="0" y="125044"/>
                  </a:cubicBezTo>
                  <a:lnTo>
                    <a:pt x="0" y="125044"/>
                  </a:lnTo>
                  <a:cubicBezTo>
                    <a:pt x="0" y="91880"/>
                    <a:pt x="13174" y="60075"/>
                    <a:pt x="36625" y="36625"/>
                  </a:cubicBezTo>
                  <a:cubicBezTo>
                    <a:pt x="60075" y="13174"/>
                    <a:pt x="91880" y="0"/>
                    <a:pt x="125044" y="0"/>
                  </a:cubicBezTo>
                  <a:close/>
                </a:path>
              </a:pathLst>
            </a:custGeom>
            <a:solidFill>
              <a:srgbClr val="FFFFFF"/>
            </a:solidFill>
            <a:ln w="38100" cap="rnd">
              <a:solidFill>
                <a:srgbClr val="000000"/>
              </a:solidFill>
              <a:prstDash val="solid"/>
              <a:round/>
            </a:ln>
          </p:spPr>
        </p:sp>
        <p:sp>
          <p:nvSpPr>
            <p:cNvPr id="4" name="TextBox 4"/>
            <p:cNvSpPr txBox="1"/>
            <p:nvPr/>
          </p:nvSpPr>
          <p:spPr>
            <a:xfrm>
              <a:off x="0" y="9525"/>
              <a:ext cx="1190698" cy="240563"/>
            </a:xfrm>
            <a:prstGeom prst="rect">
              <a:avLst/>
            </a:prstGeom>
          </p:spPr>
          <p:txBody>
            <a:bodyPr lIns="50800" tIns="50800" rIns="50800" bIns="50800" rtlCol="0" anchor="ctr"/>
            <a:lstStyle/>
            <a:p>
              <a:pPr algn="ctr">
                <a:lnSpc>
                  <a:spcPts val="2120"/>
                </a:lnSpc>
              </a:pPr>
              <a:r>
                <a:rPr lang="en-US" sz="2000" b="1">
                  <a:solidFill>
                    <a:srgbClr val="000000"/>
                  </a:solidFill>
                  <a:latin typeface="Public Sans Bold"/>
                  <a:ea typeface="Public Sans Bold"/>
                  <a:cs typeface="Public Sans Bold"/>
                  <a:sym typeface="Public Sans Bold"/>
                </a:rPr>
                <a:t>ALERT SYSTEM</a:t>
              </a:r>
            </a:p>
            <a:p>
              <a:pPr algn="ctr">
                <a:lnSpc>
                  <a:spcPts val="2120"/>
                </a:lnSpc>
              </a:pPr>
              <a:r>
                <a:rPr lang="en-US" sz="2000" b="1">
                  <a:solidFill>
                    <a:srgbClr val="000000"/>
                  </a:solidFill>
                  <a:latin typeface="Public Sans Bold"/>
                  <a:ea typeface="Public Sans Bold"/>
                  <a:cs typeface="Public Sans Bold"/>
                  <a:sym typeface="Public Sans Bold"/>
                </a:rPr>
                <a:t>(LIVE REPORTS, PUSH ALERTS</a:t>
              </a:r>
            </a:p>
          </p:txBody>
        </p:sp>
      </p:grpSp>
      <p:grpSp>
        <p:nvGrpSpPr>
          <p:cNvPr id="5" name="Group 5"/>
          <p:cNvGrpSpPr/>
          <p:nvPr/>
        </p:nvGrpSpPr>
        <p:grpSpPr>
          <a:xfrm>
            <a:off x="6512008" y="6793745"/>
            <a:ext cx="4520933" cy="949554"/>
            <a:chOff x="0" y="0"/>
            <a:chExt cx="1190698" cy="250088"/>
          </a:xfrm>
        </p:grpSpPr>
        <p:sp>
          <p:nvSpPr>
            <p:cNvPr id="6" name="Freeform 6"/>
            <p:cNvSpPr/>
            <p:nvPr/>
          </p:nvSpPr>
          <p:spPr>
            <a:xfrm>
              <a:off x="0" y="0"/>
              <a:ext cx="1190698" cy="250088"/>
            </a:xfrm>
            <a:custGeom>
              <a:avLst/>
              <a:gdLst/>
              <a:ahLst/>
              <a:cxnLst/>
              <a:rect l="l" t="t" r="r" b="b"/>
              <a:pathLst>
                <a:path w="1190698" h="250088">
                  <a:moveTo>
                    <a:pt x="125044" y="0"/>
                  </a:moveTo>
                  <a:lnTo>
                    <a:pt x="1065654" y="0"/>
                  </a:lnTo>
                  <a:cubicBezTo>
                    <a:pt x="1098818" y="0"/>
                    <a:pt x="1130624" y="13174"/>
                    <a:pt x="1154074" y="36625"/>
                  </a:cubicBezTo>
                  <a:cubicBezTo>
                    <a:pt x="1177524" y="60075"/>
                    <a:pt x="1190698" y="91880"/>
                    <a:pt x="1190698" y="125044"/>
                  </a:cubicBezTo>
                  <a:lnTo>
                    <a:pt x="1190698" y="125044"/>
                  </a:lnTo>
                  <a:cubicBezTo>
                    <a:pt x="1190698" y="158208"/>
                    <a:pt x="1177524" y="190013"/>
                    <a:pt x="1154074" y="213464"/>
                  </a:cubicBezTo>
                  <a:cubicBezTo>
                    <a:pt x="1130624" y="236914"/>
                    <a:pt x="1098818" y="250088"/>
                    <a:pt x="1065654" y="250088"/>
                  </a:cubicBezTo>
                  <a:lnTo>
                    <a:pt x="125044" y="250088"/>
                  </a:lnTo>
                  <a:cubicBezTo>
                    <a:pt x="91880" y="250088"/>
                    <a:pt x="60075" y="236914"/>
                    <a:pt x="36625" y="213464"/>
                  </a:cubicBezTo>
                  <a:cubicBezTo>
                    <a:pt x="13174" y="190013"/>
                    <a:pt x="0" y="158208"/>
                    <a:pt x="0" y="125044"/>
                  </a:cubicBezTo>
                  <a:lnTo>
                    <a:pt x="0" y="125044"/>
                  </a:lnTo>
                  <a:cubicBezTo>
                    <a:pt x="0" y="91880"/>
                    <a:pt x="13174" y="60075"/>
                    <a:pt x="36625" y="36625"/>
                  </a:cubicBezTo>
                  <a:cubicBezTo>
                    <a:pt x="60075" y="13174"/>
                    <a:pt x="91880" y="0"/>
                    <a:pt x="125044" y="0"/>
                  </a:cubicBezTo>
                  <a:close/>
                </a:path>
              </a:pathLst>
            </a:custGeom>
            <a:solidFill>
              <a:srgbClr val="FFFFFF"/>
            </a:solidFill>
            <a:ln w="38100" cap="rnd">
              <a:solidFill>
                <a:srgbClr val="000000"/>
              </a:solidFill>
              <a:prstDash val="solid"/>
              <a:round/>
            </a:ln>
          </p:spPr>
        </p:sp>
        <p:sp>
          <p:nvSpPr>
            <p:cNvPr id="7" name="TextBox 7"/>
            <p:cNvSpPr txBox="1"/>
            <p:nvPr/>
          </p:nvSpPr>
          <p:spPr>
            <a:xfrm>
              <a:off x="0" y="9525"/>
              <a:ext cx="1190698" cy="240563"/>
            </a:xfrm>
            <a:prstGeom prst="rect">
              <a:avLst/>
            </a:prstGeom>
          </p:spPr>
          <p:txBody>
            <a:bodyPr lIns="50800" tIns="50800" rIns="50800" bIns="50800" rtlCol="0" anchor="ctr"/>
            <a:lstStyle/>
            <a:p>
              <a:pPr algn="ctr">
                <a:lnSpc>
                  <a:spcPts val="2120"/>
                </a:lnSpc>
              </a:pPr>
              <a:r>
                <a:rPr lang="en-US" sz="2000" b="1">
                  <a:solidFill>
                    <a:srgbClr val="000000"/>
                  </a:solidFill>
                  <a:latin typeface="Public Sans Bold"/>
                  <a:ea typeface="Public Sans Bold"/>
                  <a:cs typeface="Public Sans Bold"/>
                  <a:sym typeface="Public Sans Bold"/>
                </a:rPr>
                <a:t>SAFETY SCORING &amp; CONTEXTUAL RISK EVALUATION </a:t>
              </a:r>
            </a:p>
          </p:txBody>
        </p:sp>
      </p:grpSp>
      <p:grpSp>
        <p:nvGrpSpPr>
          <p:cNvPr id="8" name="Group 8"/>
          <p:cNvGrpSpPr/>
          <p:nvPr/>
        </p:nvGrpSpPr>
        <p:grpSpPr>
          <a:xfrm>
            <a:off x="6512008" y="5280429"/>
            <a:ext cx="4520933" cy="949554"/>
            <a:chOff x="0" y="0"/>
            <a:chExt cx="1190698" cy="250088"/>
          </a:xfrm>
        </p:grpSpPr>
        <p:sp>
          <p:nvSpPr>
            <p:cNvPr id="9" name="Freeform 9"/>
            <p:cNvSpPr/>
            <p:nvPr/>
          </p:nvSpPr>
          <p:spPr>
            <a:xfrm>
              <a:off x="0" y="0"/>
              <a:ext cx="1190698" cy="250088"/>
            </a:xfrm>
            <a:custGeom>
              <a:avLst/>
              <a:gdLst/>
              <a:ahLst/>
              <a:cxnLst/>
              <a:rect l="l" t="t" r="r" b="b"/>
              <a:pathLst>
                <a:path w="1190698" h="250088">
                  <a:moveTo>
                    <a:pt x="125044" y="0"/>
                  </a:moveTo>
                  <a:lnTo>
                    <a:pt x="1065654" y="0"/>
                  </a:lnTo>
                  <a:cubicBezTo>
                    <a:pt x="1098818" y="0"/>
                    <a:pt x="1130624" y="13174"/>
                    <a:pt x="1154074" y="36625"/>
                  </a:cubicBezTo>
                  <a:cubicBezTo>
                    <a:pt x="1177524" y="60075"/>
                    <a:pt x="1190698" y="91880"/>
                    <a:pt x="1190698" y="125044"/>
                  </a:cubicBezTo>
                  <a:lnTo>
                    <a:pt x="1190698" y="125044"/>
                  </a:lnTo>
                  <a:cubicBezTo>
                    <a:pt x="1190698" y="158208"/>
                    <a:pt x="1177524" y="190013"/>
                    <a:pt x="1154074" y="213464"/>
                  </a:cubicBezTo>
                  <a:cubicBezTo>
                    <a:pt x="1130624" y="236914"/>
                    <a:pt x="1098818" y="250088"/>
                    <a:pt x="1065654" y="250088"/>
                  </a:cubicBezTo>
                  <a:lnTo>
                    <a:pt x="125044" y="250088"/>
                  </a:lnTo>
                  <a:cubicBezTo>
                    <a:pt x="91880" y="250088"/>
                    <a:pt x="60075" y="236914"/>
                    <a:pt x="36625" y="213464"/>
                  </a:cubicBezTo>
                  <a:cubicBezTo>
                    <a:pt x="13174" y="190013"/>
                    <a:pt x="0" y="158208"/>
                    <a:pt x="0" y="125044"/>
                  </a:cubicBezTo>
                  <a:lnTo>
                    <a:pt x="0" y="125044"/>
                  </a:lnTo>
                  <a:cubicBezTo>
                    <a:pt x="0" y="91880"/>
                    <a:pt x="13174" y="60075"/>
                    <a:pt x="36625" y="36625"/>
                  </a:cubicBezTo>
                  <a:cubicBezTo>
                    <a:pt x="60075" y="13174"/>
                    <a:pt x="91880" y="0"/>
                    <a:pt x="125044" y="0"/>
                  </a:cubicBezTo>
                  <a:close/>
                </a:path>
              </a:pathLst>
            </a:custGeom>
            <a:solidFill>
              <a:srgbClr val="FFFFFF"/>
            </a:solidFill>
            <a:ln w="38100" cap="rnd">
              <a:solidFill>
                <a:srgbClr val="000000"/>
              </a:solidFill>
              <a:prstDash val="solid"/>
              <a:round/>
            </a:ln>
          </p:spPr>
        </p:sp>
        <p:sp>
          <p:nvSpPr>
            <p:cNvPr id="10" name="TextBox 10"/>
            <p:cNvSpPr txBox="1"/>
            <p:nvPr/>
          </p:nvSpPr>
          <p:spPr>
            <a:xfrm>
              <a:off x="0" y="9525"/>
              <a:ext cx="1190698" cy="240563"/>
            </a:xfrm>
            <a:prstGeom prst="rect">
              <a:avLst/>
            </a:prstGeom>
          </p:spPr>
          <p:txBody>
            <a:bodyPr lIns="50800" tIns="50800" rIns="50800" bIns="50800" rtlCol="0" anchor="ctr"/>
            <a:lstStyle/>
            <a:p>
              <a:pPr algn="ctr">
                <a:lnSpc>
                  <a:spcPts val="2120"/>
                </a:lnSpc>
              </a:pPr>
              <a:r>
                <a:rPr lang="en-US" sz="2000" b="1">
                  <a:solidFill>
                    <a:srgbClr val="000000"/>
                  </a:solidFill>
                  <a:latin typeface="Public Sans Bold"/>
                  <a:ea typeface="Public Sans Bold"/>
                  <a:cs typeface="Public Sans Bold"/>
                  <a:sym typeface="Public Sans Bold"/>
                </a:rPr>
                <a:t>LLM SAFETY BOT (CONTEXT-AWARE Q&amp;A) </a:t>
              </a:r>
            </a:p>
          </p:txBody>
        </p:sp>
      </p:grpSp>
      <p:grpSp>
        <p:nvGrpSpPr>
          <p:cNvPr id="11" name="Group 11"/>
          <p:cNvGrpSpPr/>
          <p:nvPr/>
        </p:nvGrpSpPr>
        <p:grpSpPr>
          <a:xfrm>
            <a:off x="6512008" y="3767113"/>
            <a:ext cx="4520933" cy="949554"/>
            <a:chOff x="0" y="0"/>
            <a:chExt cx="1190698" cy="250088"/>
          </a:xfrm>
        </p:grpSpPr>
        <p:sp>
          <p:nvSpPr>
            <p:cNvPr id="12" name="Freeform 12"/>
            <p:cNvSpPr/>
            <p:nvPr/>
          </p:nvSpPr>
          <p:spPr>
            <a:xfrm>
              <a:off x="0" y="0"/>
              <a:ext cx="1190698" cy="250088"/>
            </a:xfrm>
            <a:custGeom>
              <a:avLst/>
              <a:gdLst/>
              <a:ahLst/>
              <a:cxnLst/>
              <a:rect l="l" t="t" r="r" b="b"/>
              <a:pathLst>
                <a:path w="1190698" h="250088">
                  <a:moveTo>
                    <a:pt x="125044" y="0"/>
                  </a:moveTo>
                  <a:lnTo>
                    <a:pt x="1065654" y="0"/>
                  </a:lnTo>
                  <a:cubicBezTo>
                    <a:pt x="1098818" y="0"/>
                    <a:pt x="1130624" y="13174"/>
                    <a:pt x="1154074" y="36625"/>
                  </a:cubicBezTo>
                  <a:cubicBezTo>
                    <a:pt x="1177524" y="60075"/>
                    <a:pt x="1190698" y="91880"/>
                    <a:pt x="1190698" y="125044"/>
                  </a:cubicBezTo>
                  <a:lnTo>
                    <a:pt x="1190698" y="125044"/>
                  </a:lnTo>
                  <a:cubicBezTo>
                    <a:pt x="1190698" y="158208"/>
                    <a:pt x="1177524" y="190013"/>
                    <a:pt x="1154074" y="213464"/>
                  </a:cubicBezTo>
                  <a:cubicBezTo>
                    <a:pt x="1130624" y="236914"/>
                    <a:pt x="1098818" y="250088"/>
                    <a:pt x="1065654" y="250088"/>
                  </a:cubicBezTo>
                  <a:lnTo>
                    <a:pt x="125044" y="250088"/>
                  </a:lnTo>
                  <a:cubicBezTo>
                    <a:pt x="91880" y="250088"/>
                    <a:pt x="60075" y="236914"/>
                    <a:pt x="36625" y="213464"/>
                  </a:cubicBezTo>
                  <a:cubicBezTo>
                    <a:pt x="13174" y="190013"/>
                    <a:pt x="0" y="158208"/>
                    <a:pt x="0" y="125044"/>
                  </a:cubicBezTo>
                  <a:lnTo>
                    <a:pt x="0" y="125044"/>
                  </a:lnTo>
                  <a:cubicBezTo>
                    <a:pt x="0" y="91880"/>
                    <a:pt x="13174" y="60075"/>
                    <a:pt x="36625" y="36625"/>
                  </a:cubicBezTo>
                  <a:cubicBezTo>
                    <a:pt x="60075" y="13174"/>
                    <a:pt x="91880" y="0"/>
                    <a:pt x="125044" y="0"/>
                  </a:cubicBezTo>
                  <a:close/>
                </a:path>
              </a:pathLst>
            </a:custGeom>
            <a:solidFill>
              <a:srgbClr val="FFFFFF"/>
            </a:solidFill>
            <a:ln w="38100" cap="rnd">
              <a:solidFill>
                <a:srgbClr val="000000"/>
              </a:solidFill>
              <a:prstDash val="solid"/>
              <a:round/>
            </a:ln>
          </p:spPr>
        </p:sp>
        <p:sp>
          <p:nvSpPr>
            <p:cNvPr id="13" name="TextBox 13"/>
            <p:cNvSpPr txBox="1"/>
            <p:nvPr/>
          </p:nvSpPr>
          <p:spPr>
            <a:xfrm>
              <a:off x="0" y="9525"/>
              <a:ext cx="1190698" cy="240563"/>
            </a:xfrm>
            <a:prstGeom prst="rect">
              <a:avLst/>
            </a:prstGeom>
          </p:spPr>
          <p:txBody>
            <a:bodyPr lIns="50800" tIns="50800" rIns="50800" bIns="50800" rtlCol="0" anchor="ctr"/>
            <a:lstStyle/>
            <a:p>
              <a:pPr algn="ctr">
                <a:lnSpc>
                  <a:spcPts val="2120"/>
                </a:lnSpc>
              </a:pPr>
              <a:r>
                <a:rPr lang="en-US" sz="2000" b="1">
                  <a:solidFill>
                    <a:srgbClr val="000000"/>
                  </a:solidFill>
                  <a:latin typeface="Public Sans Bold"/>
                  <a:ea typeface="Public Sans Bold"/>
                  <a:cs typeface="Public Sans Bold"/>
                  <a:sym typeface="Public Sans Bold"/>
                </a:rPr>
                <a:t>BACKEND SERVER (API GATEWAY, AUTH, LOGIC) </a:t>
              </a:r>
            </a:p>
          </p:txBody>
        </p:sp>
      </p:grpSp>
      <p:grpSp>
        <p:nvGrpSpPr>
          <p:cNvPr id="14" name="Group 14"/>
          <p:cNvGrpSpPr/>
          <p:nvPr/>
        </p:nvGrpSpPr>
        <p:grpSpPr>
          <a:xfrm>
            <a:off x="6512008" y="2253796"/>
            <a:ext cx="4520933" cy="949554"/>
            <a:chOff x="0" y="0"/>
            <a:chExt cx="1190698" cy="250088"/>
          </a:xfrm>
        </p:grpSpPr>
        <p:sp>
          <p:nvSpPr>
            <p:cNvPr id="15" name="Freeform 15"/>
            <p:cNvSpPr/>
            <p:nvPr/>
          </p:nvSpPr>
          <p:spPr>
            <a:xfrm>
              <a:off x="0" y="0"/>
              <a:ext cx="1190698" cy="250088"/>
            </a:xfrm>
            <a:custGeom>
              <a:avLst/>
              <a:gdLst/>
              <a:ahLst/>
              <a:cxnLst/>
              <a:rect l="l" t="t" r="r" b="b"/>
              <a:pathLst>
                <a:path w="1190698" h="250088">
                  <a:moveTo>
                    <a:pt x="125044" y="0"/>
                  </a:moveTo>
                  <a:lnTo>
                    <a:pt x="1065654" y="0"/>
                  </a:lnTo>
                  <a:cubicBezTo>
                    <a:pt x="1098818" y="0"/>
                    <a:pt x="1130624" y="13174"/>
                    <a:pt x="1154074" y="36625"/>
                  </a:cubicBezTo>
                  <a:cubicBezTo>
                    <a:pt x="1177524" y="60075"/>
                    <a:pt x="1190698" y="91880"/>
                    <a:pt x="1190698" y="125044"/>
                  </a:cubicBezTo>
                  <a:lnTo>
                    <a:pt x="1190698" y="125044"/>
                  </a:lnTo>
                  <a:cubicBezTo>
                    <a:pt x="1190698" y="158208"/>
                    <a:pt x="1177524" y="190013"/>
                    <a:pt x="1154074" y="213464"/>
                  </a:cubicBezTo>
                  <a:cubicBezTo>
                    <a:pt x="1130624" y="236914"/>
                    <a:pt x="1098818" y="250088"/>
                    <a:pt x="1065654" y="250088"/>
                  </a:cubicBezTo>
                  <a:lnTo>
                    <a:pt x="125044" y="250088"/>
                  </a:lnTo>
                  <a:cubicBezTo>
                    <a:pt x="91880" y="250088"/>
                    <a:pt x="60075" y="236914"/>
                    <a:pt x="36625" y="213464"/>
                  </a:cubicBezTo>
                  <a:cubicBezTo>
                    <a:pt x="13174" y="190013"/>
                    <a:pt x="0" y="158208"/>
                    <a:pt x="0" y="125044"/>
                  </a:cubicBezTo>
                  <a:lnTo>
                    <a:pt x="0" y="125044"/>
                  </a:lnTo>
                  <a:cubicBezTo>
                    <a:pt x="0" y="91880"/>
                    <a:pt x="13174" y="60075"/>
                    <a:pt x="36625" y="36625"/>
                  </a:cubicBezTo>
                  <a:cubicBezTo>
                    <a:pt x="60075" y="13174"/>
                    <a:pt x="91880" y="0"/>
                    <a:pt x="125044" y="0"/>
                  </a:cubicBezTo>
                  <a:close/>
                </a:path>
              </a:pathLst>
            </a:custGeom>
            <a:solidFill>
              <a:srgbClr val="FFFFFF"/>
            </a:solidFill>
            <a:ln w="38100" cap="rnd">
              <a:solidFill>
                <a:srgbClr val="000000"/>
              </a:solidFill>
              <a:prstDash val="solid"/>
              <a:round/>
            </a:ln>
          </p:spPr>
        </p:sp>
        <p:sp>
          <p:nvSpPr>
            <p:cNvPr id="16" name="TextBox 16"/>
            <p:cNvSpPr txBox="1"/>
            <p:nvPr/>
          </p:nvSpPr>
          <p:spPr>
            <a:xfrm>
              <a:off x="0" y="9525"/>
              <a:ext cx="1190698" cy="240563"/>
            </a:xfrm>
            <a:prstGeom prst="rect">
              <a:avLst/>
            </a:prstGeom>
          </p:spPr>
          <p:txBody>
            <a:bodyPr lIns="50800" tIns="50800" rIns="50800" bIns="50800" rtlCol="0" anchor="ctr"/>
            <a:lstStyle/>
            <a:p>
              <a:pPr algn="ctr">
                <a:lnSpc>
                  <a:spcPts val="2120"/>
                </a:lnSpc>
              </a:pPr>
              <a:r>
                <a:rPr lang="en-US" sz="2000" b="1">
                  <a:solidFill>
                    <a:srgbClr val="000000"/>
                  </a:solidFill>
                  <a:latin typeface="Public Sans Bold"/>
                  <a:ea typeface="Public Sans Bold"/>
                  <a:cs typeface="Public Sans Bold"/>
                  <a:sym typeface="Public Sans Bold"/>
                </a:rPr>
                <a:t>MOBILE/WEB APP (USER UI &amp; INPUT LAYER) </a:t>
              </a:r>
            </a:p>
          </p:txBody>
        </p:sp>
      </p:grpSp>
      <p:grpSp>
        <p:nvGrpSpPr>
          <p:cNvPr id="17" name="Group 17"/>
          <p:cNvGrpSpPr/>
          <p:nvPr/>
        </p:nvGrpSpPr>
        <p:grpSpPr>
          <a:xfrm>
            <a:off x="1028700" y="5280429"/>
            <a:ext cx="4520933" cy="949554"/>
            <a:chOff x="0" y="0"/>
            <a:chExt cx="1190698" cy="250088"/>
          </a:xfrm>
        </p:grpSpPr>
        <p:sp>
          <p:nvSpPr>
            <p:cNvPr id="18" name="Freeform 18"/>
            <p:cNvSpPr/>
            <p:nvPr/>
          </p:nvSpPr>
          <p:spPr>
            <a:xfrm>
              <a:off x="0" y="0"/>
              <a:ext cx="1190698" cy="250088"/>
            </a:xfrm>
            <a:custGeom>
              <a:avLst/>
              <a:gdLst/>
              <a:ahLst/>
              <a:cxnLst/>
              <a:rect l="l" t="t" r="r" b="b"/>
              <a:pathLst>
                <a:path w="1190698" h="250088">
                  <a:moveTo>
                    <a:pt x="125044" y="0"/>
                  </a:moveTo>
                  <a:lnTo>
                    <a:pt x="1065654" y="0"/>
                  </a:lnTo>
                  <a:cubicBezTo>
                    <a:pt x="1098818" y="0"/>
                    <a:pt x="1130624" y="13174"/>
                    <a:pt x="1154074" y="36625"/>
                  </a:cubicBezTo>
                  <a:cubicBezTo>
                    <a:pt x="1177524" y="60075"/>
                    <a:pt x="1190698" y="91880"/>
                    <a:pt x="1190698" y="125044"/>
                  </a:cubicBezTo>
                  <a:lnTo>
                    <a:pt x="1190698" y="125044"/>
                  </a:lnTo>
                  <a:cubicBezTo>
                    <a:pt x="1190698" y="158208"/>
                    <a:pt x="1177524" y="190013"/>
                    <a:pt x="1154074" y="213464"/>
                  </a:cubicBezTo>
                  <a:cubicBezTo>
                    <a:pt x="1130624" y="236914"/>
                    <a:pt x="1098818" y="250088"/>
                    <a:pt x="1065654" y="250088"/>
                  </a:cubicBezTo>
                  <a:lnTo>
                    <a:pt x="125044" y="250088"/>
                  </a:lnTo>
                  <a:cubicBezTo>
                    <a:pt x="91880" y="250088"/>
                    <a:pt x="60075" y="236914"/>
                    <a:pt x="36625" y="213464"/>
                  </a:cubicBezTo>
                  <a:cubicBezTo>
                    <a:pt x="13174" y="190013"/>
                    <a:pt x="0" y="158208"/>
                    <a:pt x="0" y="125044"/>
                  </a:cubicBezTo>
                  <a:lnTo>
                    <a:pt x="0" y="125044"/>
                  </a:lnTo>
                  <a:cubicBezTo>
                    <a:pt x="0" y="91880"/>
                    <a:pt x="13174" y="60075"/>
                    <a:pt x="36625" y="36625"/>
                  </a:cubicBezTo>
                  <a:cubicBezTo>
                    <a:pt x="60075" y="13174"/>
                    <a:pt x="91880" y="0"/>
                    <a:pt x="125044" y="0"/>
                  </a:cubicBezTo>
                  <a:close/>
                </a:path>
              </a:pathLst>
            </a:custGeom>
            <a:solidFill>
              <a:srgbClr val="FFFFFF"/>
            </a:solidFill>
            <a:ln w="38100" cap="rnd">
              <a:solidFill>
                <a:srgbClr val="000000"/>
              </a:solidFill>
              <a:prstDash val="solid"/>
              <a:round/>
            </a:ln>
          </p:spPr>
        </p:sp>
        <p:sp>
          <p:nvSpPr>
            <p:cNvPr id="19" name="TextBox 19"/>
            <p:cNvSpPr txBox="1"/>
            <p:nvPr/>
          </p:nvSpPr>
          <p:spPr>
            <a:xfrm>
              <a:off x="0" y="9525"/>
              <a:ext cx="1190698" cy="240563"/>
            </a:xfrm>
            <a:prstGeom prst="rect">
              <a:avLst/>
            </a:prstGeom>
          </p:spPr>
          <p:txBody>
            <a:bodyPr lIns="50800" tIns="50800" rIns="50800" bIns="50800" rtlCol="0" anchor="ctr"/>
            <a:lstStyle/>
            <a:p>
              <a:pPr algn="ctr">
                <a:lnSpc>
                  <a:spcPts val="2120"/>
                </a:lnSpc>
              </a:pPr>
              <a:r>
                <a:rPr lang="en-US" sz="2000" b="1" dirty="0">
                  <a:solidFill>
                    <a:srgbClr val="000000"/>
                  </a:solidFill>
                  <a:latin typeface="Public Sans Bold"/>
                  <a:ea typeface="Public Sans Bold"/>
                  <a:cs typeface="Public Sans Bold"/>
                  <a:sym typeface="Public Sans Bold"/>
                </a:rPr>
                <a:t>LLM SAFETY BOT (CONTEXT-AWARE Q&amp;A) </a:t>
              </a:r>
            </a:p>
          </p:txBody>
        </p:sp>
      </p:grpSp>
      <p:grpSp>
        <p:nvGrpSpPr>
          <p:cNvPr id="20" name="Group 20"/>
          <p:cNvGrpSpPr/>
          <p:nvPr/>
        </p:nvGrpSpPr>
        <p:grpSpPr>
          <a:xfrm>
            <a:off x="11991428" y="5280429"/>
            <a:ext cx="4520933" cy="949554"/>
            <a:chOff x="0" y="0"/>
            <a:chExt cx="1190698" cy="250088"/>
          </a:xfrm>
        </p:grpSpPr>
        <p:sp>
          <p:nvSpPr>
            <p:cNvPr id="21" name="Freeform 21"/>
            <p:cNvSpPr/>
            <p:nvPr/>
          </p:nvSpPr>
          <p:spPr>
            <a:xfrm>
              <a:off x="0" y="0"/>
              <a:ext cx="1190698" cy="250088"/>
            </a:xfrm>
            <a:custGeom>
              <a:avLst/>
              <a:gdLst/>
              <a:ahLst/>
              <a:cxnLst/>
              <a:rect l="l" t="t" r="r" b="b"/>
              <a:pathLst>
                <a:path w="1190698" h="250088">
                  <a:moveTo>
                    <a:pt x="125044" y="0"/>
                  </a:moveTo>
                  <a:lnTo>
                    <a:pt x="1065654" y="0"/>
                  </a:lnTo>
                  <a:cubicBezTo>
                    <a:pt x="1098818" y="0"/>
                    <a:pt x="1130624" y="13174"/>
                    <a:pt x="1154074" y="36625"/>
                  </a:cubicBezTo>
                  <a:cubicBezTo>
                    <a:pt x="1177524" y="60075"/>
                    <a:pt x="1190698" y="91880"/>
                    <a:pt x="1190698" y="125044"/>
                  </a:cubicBezTo>
                  <a:lnTo>
                    <a:pt x="1190698" y="125044"/>
                  </a:lnTo>
                  <a:cubicBezTo>
                    <a:pt x="1190698" y="158208"/>
                    <a:pt x="1177524" y="190013"/>
                    <a:pt x="1154074" y="213464"/>
                  </a:cubicBezTo>
                  <a:cubicBezTo>
                    <a:pt x="1130624" y="236914"/>
                    <a:pt x="1098818" y="250088"/>
                    <a:pt x="1065654" y="250088"/>
                  </a:cubicBezTo>
                  <a:lnTo>
                    <a:pt x="125044" y="250088"/>
                  </a:lnTo>
                  <a:cubicBezTo>
                    <a:pt x="91880" y="250088"/>
                    <a:pt x="60075" y="236914"/>
                    <a:pt x="36625" y="213464"/>
                  </a:cubicBezTo>
                  <a:cubicBezTo>
                    <a:pt x="13174" y="190013"/>
                    <a:pt x="0" y="158208"/>
                    <a:pt x="0" y="125044"/>
                  </a:cubicBezTo>
                  <a:lnTo>
                    <a:pt x="0" y="125044"/>
                  </a:lnTo>
                  <a:cubicBezTo>
                    <a:pt x="0" y="91880"/>
                    <a:pt x="13174" y="60075"/>
                    <a:pt x="36625" y="36625"/>
                  </a:cubicBezTo>
                  <a:cubicBezTo>
                    <a:pt x="60075" y="13174"/>
                    <a:pt x="91880" y="0"/>
                    <a:pt x="125044" y="0"/>
                  </a:cubicBezTo>
                  <a:close/>
                </a:path>
              </a:pathLst>
            </a:custGeom>
            <a:solidFill>
              <a:srgbClr val="FFFFFF"/>
            </a:solidFill>
            <a:ln w="38100" cap="rnd">
              <a:solidFill>
                <a:srgbClr val="000000"/>
              </a:solidFill>
              <a:prstDash val="solid"/>
              <a:round/>
            </a:ln>
          </p:spPr>
        </p:sp>
        <p:sp>
          <p:nvSpPr>
            <p:cNvPr id="22" name="TextBox 22"/>
            <p:cNvSpPr txBox="1"/>
            <p:nvPr/>
          </p:nvSpPr>
          <p:spPr>
            <a:xfrm>
              <a:off x="0" y="9525"/>
              <a:ext cx="1190698" cy="240563"/>
            </a:xfrm>
            <a:prstGeom prst="rect">
              <a:avLst/>
            </a:prstGeom>
          </p:spPr>
          <p:txBody>
            <a:bodyPr lIns="50800" tIns="50800" rIns="50800" bIns="50800" rtlCol="0" anchor="ctr"/>
            <a:lstStyle/>
            <a:p>
              <a:pPr algn="ctr">
                <a:lnSpc>
                  <a:spcPts val="2120"/>
                </a:lnSpc>
              </a:pPr>
              <a:r>
                <a:rPr lang="en-US" sz="2000" b="1">
                  <a:solidFill>
                    <a:srgbClr val="000000"/>
                  </a:solidFill>
                  <a:latin typeface="Public Sans Bold"/>
                  <a:ea typeface="Public Sans Bold"/>
                  <a:cs typeface="Public Sans Bold"/>
                  <a:sym typeface="Public Sans Bold"/>
                </a:rPr>
                <a:t>DATA COLLECTION &amp; FEEDBACK DB </a:t>
              </a:r>
            </a:p>
          </p:txBody>
        </p:sp>
      </p:grpSp>
      <p:sp>
        <p:nvSpPr>
          <p:cNvPr id="23" name="AutoShape 23"/>
          <p:cNvSpPr/>
          <p:nvPr/>
        </p:nvSpPr>
        <p:spPr>
          <a:xfrm>
            <a:off x="8772474" y="7743299"/>
            <a:ext cx="0" cy="565448"/>
          </a:xfrm>
          <a:prstGeom prst="line">
            <a:avLst/>
          </a:prstGeom>
          <a:ln w="38100" cap="flat">
            <a:solidFill>
              <a:srgbClr val="000000"/>
            </a:solidFill>
            <a:prstDash val="solid"/>
            <a:headEnd type="none" w="sm" len="sm"/>
            <a:tailEnd type="none" w="sm" len="sm"/>
          </a:ln>
        </p:spPr>
      </p:sp>
      <p:sp>
        <p:nvSpPr>
          <p:cNvPr id="24" name="AutoShape 24"/>
          <p:cNvSpPr/>
          <p:nvPr/>
        </p:nvSpPr>
        <p:spPr>
          <a:xfrm>
            <a:off x="8772474" y="6229982"/>
            <a:ext cx="0" cy="565448"/>
          </a:xfrm>
          <a:prstGeom prst="line">
            <a:avLst/>
          </a:prstGeom>
          <a:ln w="38100" cap="flat">
            <a:solidFill>
              <a:srgbClr val="000000"/>
            </a:solidFill>
            <a:prstDash val="solid"/>
            <a:headEnd type="none" w="sm" len="sm"/>
            <a:tailEnd type="none" w="sm" len="sm"/>
          </a:ln>
        </p:spPr>
      </p:sp>
      <p:sp>
        <p:nvSpPr>
          <p:cNvPr id="25" name="AutoShape 25"/>
          <p:cNvSpPr/>
          <p:nvPr/>
        </p:nvSpPr>
        <p:spPr>
          <a:xfrm>
            <a:off x="8772474" y="4714981"/>
            <a:ext cx="0" cy="565448"/>
          </a:xfrm>
          <a:prstGeom prst="line">
            <a:avLst/>
          </a:prstGeom>
          <a:ln w="38100" cap="flat">
            <a:solidFill>
              <a:srgbClr val="000000"/>
            </a:solidFill>
            <a:prstDash val="solid"/>
            <a:headEnd type="none" w="sm" len="sm"/>
            <a:tailEnd type="none" w="sm" len="sm"/>
          </a:ln>
        </p:spPr>
      </p:sp>
      <p:sp>
        <p:nvSpPr>
          <p:cNvPr id="26" name="AutoShape 26"/>
          <p:cNvSpPr/>
          <p:nvPr/>
        </p:nvSpPr>
        <p:spPr>
          <a:xfrm>
            <a:off x="8772474" y="3204402"/>
            <a:ext cx="0" cy="565448"/>
          </a:xfrm>
          <a:prstGeom prst="line">
            <a:avLst/>
          </a:prstGeom>
          <a:ln w="38100" cap="flat">
            <a:solidFill>
              <a:srgbClr val="000000"/>
            </a:solidFill>
            <a:prstDash val="solid"/>
            <a:headEnd type="none" w="sm" len="sm"/>
            <a:tailEnd type="none" w="sm" len="sm"/>
          </a:ln>
        </p:spPr>
      </p:sp>
      <p:sp>
        <p:nvSpPr>
          <p:cNvPr id="27" name="AutoShape 27"/>
          <p:cNvSpPr/>
          <p:nvPr/>
        </p:nvSpPr>
        <p:spPr>
          <a:xfrm>
            <a:off x="3308217" y="4714981"/>
            <a:ext cx="0" cy="565448"/>
          </a:xfrm>
          <a:prstGeom prst="line">
            <a:avLst/>
          </a:prstGeom>
          <a:ln w="38100" cap="flat">
            <a:solidFill>
              <a:srgbClr val="000000"/>
            </a:solidFill>
            <a:prstDash val="solid"/>
            <a:headEnd type="none" w="sm" len="sm"/>
            <a:tailEnd type="none" w="sm" len="sm"/>
          </a:ln>
        </p:spPr>
      </p:sp>
      <p:sp>
        <p:nvSpPr>
          <p:cNvPr id="28" name="AutoShape 28"/>
          <p:cNvSpPr/>
          <p:nvPr/>
        </p:nvSpPr>
        <p:spPr>
          <a:xfrm>
            <a:off x="14232844" y="4714981"/>
            <a:ext cx="0" cy="565448"/>
          </a:xfrm>
          <a:prstGeom prst="line">
            <a:avLst/>
          </a:prstGeom>
          <a:ln w="38100" cap="flat">
            <a:solidFill>
              <a:srgbClr val="000000"/>
            </a:solidFill>
            <a:prstDash val="solid"/>
            <a:headEnd type="none" w="sm" len="sm"/>
            <a:tailEnd type="none" w="sm" len="sm"/>
          </a:ln>
        </p:spPr>
      </p:sp>
      <p:sp>
        <p:nvSpPr>
          <p:cNvPr id="29" name="AutoShape 29"/>
          <p:cNvSpPr/>
          <p:nvPr/>
        </p:nvSpPr>
        <p:spPr>
          <a:xfrm>
            <a:off x="3289167" y="6229982"/>
            <a:ext cx="3222841" cy="1038540"/>
          </a:xfrm>
          <a:prstGeom prst="line">
            <a:avLst/>
          </a:prstGeom>
          <a:ln w="38100" cap="flat">
            <a:solidFill>
              <a:srgbClr val="000000"/>
            </a:solidFill>
            <a:prstDash val="solid"/>
            <a:headEnd type="none" w="sm" len="sm"/>
            <a:tailEnd type="none" w="sm" len="sm"/>
          </a:ln>
        </p:spPr>
      </p:sp>
      <p:sp>
        <p:nvSpPr>
          <p:cNvPr id="30" name="AutoShape 30"/>
          <p:cNvSpPr/>
          <p:nvPr/>
        </p:nvSpPr>
        <p:spPr>
          <a:xfrm flipV="1">
            <a:off x="11032941" y="6229982"/>
            <a:ext cx="3218953" cy="1038540"/>
          </a:xfrm>
          <a:prstGeom prst="line">
            <a:avLst/>
          </a:prstGeom>
          <a:ln w="38100" cap="flat">
            <a:solidFill>
              <a:srgbClr val="000000"/>
            </a:solidFill>
            <a:prstDash val="solid"/>
            <a:headEnd type="none" w="sm" len="sm"/>
            <a:tailEnd type="none" w="sm" len="sm"/>
          </a:ln>
        </p:spPr>
      </p:sp>
      <p:grpSp>
        <p:nvGrpSpPr>
          <p:cNvPr id="31" name="Group 31"/>
          <p:cNvGrpSpPr/>
          <p:nvPr/>
        </p:nvGrpSpPr>
        <p:grpSpPr>
          <a:xfrm>
            <a:off x="3132885" y="4449599"/>
            <a:ext cx="350663" cy="267067"/>
            <a:chOff x="0" y="0"/>
            <a:chExt cx="812800" cy="619034"/>
          </a:xfrm>
        </p:grpSpPr>
        <p:sp>
          <p:nvSpPr>
            <p:cNvPr id="32" name="Freeform 32"/>
            <p:cNvSpPr/>
            <p:nvPr/>
          </p:nvSpPr>
          <p:spPr>
            <a:xfrm>
              <a:off x="0" y="0"/>
              <a:ext cx="812800" cy="619034"/>
            </a:xfrm>
            <a:custGeom>
              <a:avLst/>
              <a:gdLst/>
              <a:ahLst/>
              <a:cxnLst/>
              <a:rect l="l" t="t" r="r" b="b"/>
              <a:pathLst>
                <a:path w="812800" h="619034">
                  <a:moveTo>
                    <a:pt x="406400" y="0"/>
                  </a:moveTo>
                  <a:lnTo>
                    <a:pt x="812800" y="619034"/>
                  </a:lnTo>
                  <a:lnTo>
                    <a:pt x="0" y="619034"/>
                  </a:lnTo>
                  <a:lnTo>
                    <a:pt x="406400" y="0"/>
                  </a:lnTo>
                  <a:close/>
                </a:path>
              </a:pathLst>
            </a:custGeom>
            <a:solidFill>
              <a:srgbClr val="000000"/>
            </a:solidFill>
          </p:spPr>
        </p:sp>
        <p:sp>
          <p:nvSpPr>
            <p:cNvPr id="33" name="TextBox 33"/>
            <p:cNvSpPr txBox="1"/>
            <p:nvPr/>
          </p:nvSpPr>
          <p:spPr>
            <a:xfrm>
              <a:off x="127000" y="296933"/>
              <a:ext cx="558800" cy="277883"/>
            </a:xfrm>
            <a:prstGeom prst="rect">
              <a:avLst/>
            </a:prstGeom>
          </p:spPr>
          <p:txBody>
            <a:bodyPr lIns="50800" tIns="50800" rIns="50800" bIns="50800" rtlCol="0" anchor="ctr"/>
            <a:lstStyle/>
            <a:p>
              <a:pPr algn="ctr">
                <a:lnSpc>
                  <a:spcPts val="2120"/>
                </a:lnSpc>
              </a:pPr>
              <a:endParaRPr/>
            </a:p>
          </p:txBody>
        </p:sp>
      </p:grpSp>
      <p:grpSp>
        <p:nvGrpSpPr>
          <p:cNvPr id="34" name="Group 34"/>
          <p:cNvGrpSpPr/>
          <p:nvPr/>
        </p:nvGrpSpPr>
        <p:grpSpPr>
          <a:xfrm>
            <a:off x="14061891" y="4449599"/>
            <a:ext cx="350663" cy="267067"/>
            <a:chOff x="0" y="0"/>
            <a:chExt cx="812800" cy="619034"/>
          </a:xfrm>
        </p:grpSpPr>
        <p:sp>
          <p:nvSpPr>
            <p:cNvPr id="35" name="Freeform 35"/>
            <p:cNvSpPr/>
            <p:nvPr/>
          </p:nvSpPr>
          <p:spPr>
            <a:xfrm>
              <a:off x="0" y="0"/>
              <a:ext cx="812800" cy="619034"/>
            </a:xfrm>
            <a:custGeom>
              <a:avLst/>
              <a:gdLst/>
              <a:ahLst/>
              <a:cxnLst/>
              <a:rect l="l" t="t" r="r" b="b"/>
              <a:pathLst>
                <a:path w="812800" h="619034">
                  <a:moveTo>
                    <a:pt x="406400" y="0"/>
                  </a:moveTo>
                  <a:lnTo>
                    <a:pt x="812800" y="619034"/>
                  </a:lnTo>
                  <a:lnTo>
                    <a:pt x="0" y="619034"/>
                  </a:lnTo>
                  <a:lnTo>
                    <a:pt x="406400" y="0"/>
                  </a:lnTo>
                  <a:close/>
                </a:path>
              </a:pathLst>
            </a:custGeom>
            <a:solidFill>
              <a:srgbClr val="000000"/>
            </a:solidFill>
          </p:spPr>
        </p:sp>
        <p:sp>
          <p:nvSpPr>
            <p:cNvPr id="36" name="TextBox 36"/>
            <p:cNvSpPr txBox="1"/>
            <p:nvPr/>
          </p:nvSpPr>
          <p:spPr>
            <a:xfrm>
              <a:off x="127000" y="296933"/>
              <a:ext cx="558800" cy="277883"/>
            </a:xfrm>
            <a:prstGeom prst="rect">
              <a:avLst/>
            </a:prstGeom>
          </p:spPr>
          <p:txBody>
            <a:bodyPr lIns="50800" tIns="50800" rIns="50800" bIns="50800" rtlCol="0" anchor="ctr"/>
            <a:lstStyle/>
            <a:p>
              <a:pPr algn="ctr">
                <a:lnSpc>
                  <a:spcPts val="2120"/>
                </a:lnSpc>
              </a:pPr>
              <a:endParaRPr/>
            </a:p>
          </p:txBody>
        </p:sp>
      </p:grpSp>
      <p:sp>
        <p:nvSpPr>
          <p:cNvPr id="37" name="TextBox 37"/>
          <p:cNvSpPr txBox="1"/>
          <p:nvPr/>
        </p:nvSpPr>
        <p:spPr>
          <a:xfrm>
            <a:off x="1006871" y="942975"/>
            <a:ext cx="16230600" cy="1970544"/>
          </a:xfrm>
          <a:prstGeom prst="rect">
            <a:avLst/>
          </a:prstGeom>
        </p:spPr>
        <p:txBody>
          <a:bodyPr lIns="0" tIns="0" rIns="0" bIns="0" rtlCol="0" anchor="t">
            <a:spAutoFit/>
          </a:bodyPr>
          <a:lstStyle/>
          <a:p>
            <a:pPr algn="l">
              <a:lnSpc>
                <a:spcPts val="5200"/>
              </a:lnSpc>
            </a:pPr>
            <a:r>
              <a:rPr lang="en-US" sz="3714" b="1" spc="843">
                <a:solidFill>
                  <a:srgbClr val="2B2C30"/>
                </a:solidFill>
                <a:latin typeface="Public Sans Bold"/>
                <a:ea typeface="Public Sans Bold"/>
                <a:cs typeface="Public Sans Bold"/>
                <a:sym typeface="Public Sans Bold"/>
              </a:rPr>
              <a:t>ROADMAP</a:t>
            </a:r>
          </a:p>
          <a:p>
            <a:pPr algn="l">
              <a:lnSpc>
                <a:spcPts val="5200"/>
              </a:lnSpc>
            </a:pPr>
            <a:endParaRPr lang="en-US" sz="3714" b="1" spc="843">
              <a:solidFill>
                <a:srgbClr val="2B2C30"/>
              </a:solidFill>
              <a:latin typeface="Public Sans Bold"/>
              <a:ea typeface="Public Sans Bold"/>
              <a:cs typeface="Public Sans Bold"/>
              <a:sym typeface="Public Sans Bold"/>
            </a:endParaRPr>
          </a:p>
          <a:p>
            <a:pPr algn="l">
              <a:lnSpc>
                <a:spcPts val="5200"/>
              </a:lnSpc>
              <a:spcBef>
                <a:spcPct val="0"/>
              </a:spcBef>
            </a:pPr>
            <a:endParaRPr lang="en-US" sz="3714" b="1" spc="843">
              <a:solidFill>
                <a:srgbClr val="2B2C30"/>
              </a:solidFill>
              <a:latin typeface="Public Sans Bold"/>
              <a:ea typeface="Public Sans Bold"/>
              <a:cs typeface="Public Sans Bold"/>
              <a:sym typeface="Public Sans Bold"/>
            </a:endParaRPr>
          </a:p>
        </p:txBody>
      </p:sp>
      <p:sp>
        <p:nvSpPr>
          <p:cNvPr id="38" name="AutoShape 38"/>
          <p:cNvSpPr/>
          <p:nvPr/>
        </p:nvSpPr>
        <p:spPr>
          <a:xfrm flipV="1">
            <a:off x="1006871" y="1705259"/>
            <a:ext cx="16230594" cy="38509"/>
          </a:xfrm>
          <a:prstGeom prst="line">
            <a:avLst/>
          </a:prstGeom>
          <a:ln w="9525" cap="flat">
            <a:solidFill>
              <a:srgbClr val="2B2C30"/>
            </a:solidFill>
            <a:prstDash val="solid"/>
            <a:headEnd type="none" w="sm" len="sm"/>
            <a:tailEnd type="none" w="sm" len="sm"/>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3" name="Freeform 3"/>
          <p:cNvSpPr/>
          <p:nvPr/>
        </p:nvSpPr>
        <p:spPr>
          <a:xfrm>
            <a:off x="7100562" y="2484347"/>
            <a:ext cx="4589384" cy="1508760"/>
          </a:xfrm>
          <a:custGeom>
            <a:avLst/>
            <a:gdLst/>
            <a:ahLst/>
            <a:cxnLst/>
            <a:rect l="l" t="t" r="r" b="b"/>
            <a:pathLst>
              <a:path w="4589384" h="1508760">
                <a:moveTo>
                  <a:pt x="0" y="0"/>
                </a:moveTo>
                <a:lnTo>
                  <a:pt x="4589384" y="0"/>
                </a:lnTo>
                <a:lnTo>
                  <a:pt x="4589384" y="1508760"/>
                </a:lnTo>
                <a:lnTo>
                  <a:pt x="0" y="15087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5398390" y="6401330"/>
            <a:ext cx="1493968" cy="1508760"/>
          </a:xfrm>
          <a:custGeom>
            <a:avLst/>
            <a:gdLst/>
            <a:ahLst/>
            <a:cxnLst/>
            <a:rect l="l" t="t" r="r" b="b"/>
            <a:pathLst>
              <a:path w="1493968" h="1508760">
                <a:moveTo>
                  <a:pt x="0" y="0"/>
                </a:moveTo>
                <a:lnTo>
                  <a:pt x="1493968" y="0"/>
                </a:lnTo>
                <a:lnTo>
                  <a:pt x="1493968" y="1508760"/>
                </a:lnTo>
                <a:lnTo>
                  <a:pt x="0" y="15087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11411678" y="5825334"/>
            <a:ext cx="1640215" cy="2767441"/>
          </a:xfrm>
          <a:custGeom>
            <a:avLst/>
            <a:gdLst/>
            <a:ahLst/>
            <a:cxnLst/>
            <a:rect l="l" t="t" r="r" b="b"/>
            <a:pathLst>
              <a:path w="1640215" h="2767441">
                <a:moveTo>
                  <a:pt x="0" y="0"/>
                </a:moveTo>
                <a:lnTo>
                  <a:pt x="1640215" y="0"/>
                </a:lnTo>
                <a:lnTo>
                  <a:pt x="1640215" y="2767441"/>
                </a:lnTo>
                <a:lnTo>
                  <a:pt x="0" y="2767441"/>
                </a:lnTo>
                <a:lnTo>
                  <a:pt x="0" y="0"/>
                </a:lnTo>
                <a:close/>
              </a:path>
            </a:pathLst>
          </a:custGeom>
          <a:blipFill>
            <a:blip r:embed="rId6"/>
            <a:stretch>
              <a:fillRect/>
            </a:stretch>
          </a:blipFill>
        </p:spPr>
      </p:sp>
      <p:sp>
        <p:nvSpPr>
          <p:cNvPr id="6" name="Freeform 6"/>
          <p:cNvSpPr/>
          <p:nvPr/>
        </p:nvSpPr>
        <p:spPr>
          <a:xfrm>
            <a:off x="13161880" y="2484347"/>
            <a:ext cx="3657600" cy="1508760"/>
          </a:xfrm>
          <a:custGeom>
            <a:avLst/>
            <a:gdLst/>
            <a:ahLst/>
            <a:cxnLst/>
            <a:rect l="l" t="t" r="r" b="b"/>
            <a:pathLst>
              <a:path w="3657600" h="1508760">
                <a:moveTo>
                  <a:pt x="0" y="0"/>
                </a:moveTo>
                <a:lnTo>
                  <a:pt x="3657600" y="0"/>
                </a:lnTo>
                <a:lnTo>
                  <a:pt x="3657600" y="1508760"/>
                </a:lnTo>
                <a:lnTo>
                  <a:pt x="0" y="15087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2670994" y="2484347"/>
            <a:ext cx="2700242" cy="1508760"/>
          </a:xfrm>
          <a:custGeom>
            <a:avLst/>
            <a:gdLst/>
            <a:ahLst/>
            <a:cxnLst/>
            <a:rect l="l" t="t" r="r" b="b"/>
            <a:pathLst>
              <a:path w="2700242" h="1508760">
                <a:moveTo>
                  <a:pt x="0" y="0"/>
                </a:moveTo>
                <a:lnTo>
                  <a:pt x="2700242" y="0"/>
                </a:lnTo>
                <a:lnTo>
                  <a:pt x="2700242" y="1508760"/>
                </a:lnTo>
                <a:lnTo>
                  <a:pt x="0" y="150876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TextBox 8"/>
          <p:cNvSpPr txBox="1"/>
          <p:nvPr/>
        </p:nvSpPr>
        <p:spPr>
          <a:xfrm>
            <a:off x="1006871" y="942975"/>
            <a:ext cx="16230600" cy="1310821"/>
          </a:xfrm>
          <a:prstGeom prst="rect">
            <a:avLst/>
          </a:prstGeom>
        </p:spPr>
        <p:txBody>
          <a:bodyPr lIns="0" tIns="0" rIns="0" bIns="0" rtlCol="0" anchor="t">
            <a:spAutoFit/>
          </a:bodyPr>
          <a:lstStyle/>
          <a:p>
            <a:pPr algn="l">
              <a:lnSpc>
                <a:spcPts val="5200"/>
              </a:lnSpc>
            </a:pPr>
            <a:r>
              <a:rPr lang="en-US" sz="3714" b="1" spc="843">
                <a:solidFill>
                  <a:srgbClr val="2B2C30"/>
                </a:solidFill>
                <a:latin typeface="Public Sans Bold"/>
                <a:ea typeface="Public Sans Bold"/>
                <a:cs typeface="Public Sans Bold"/>
                <a:sym typeface="Public Sans Bold"/>
              </a:rPr>
              <a:t>FUNDING SOURCE</a:t>
            </a:r>
          </a:p>
          <a:p>
            <a:pPr algn="l">
              <a:lnSpc>
                <a:spcPts val="5200"/>
              </a:lnSpc>
              <a:spcBef>
                <a:spcPct val="0"/>
              </a:spcBef>
            </a:pPr>
            <a:endParaRPr lang="en-US" sz="3714" b="1" spc="843">
              <a:solidFill>
                <a:srgbClr val="2B2C30"/>
              </a:solidFill>
              <a:latin typeface="Public Sans Bold"/>
              <a:ea typeface="Public Sans Bold"/>
              <a:cs typeface="Public Sans Bold"/>
              <a:sym typeface="Public Sans Bold"/>
            </a:endParaRPr>
          </a:p>
        </p:txBody>
      </p:sp>
      <p:sp>
        <p:nvSpPr>
          <p:cNvPr id="9" name="TextBox 9"/>
          <p:cNvSpPr txBox="1"/>
          <p:nvPr/>
        </p:nvSpPr>
        <p:spPr>
          <a:xfrm>
            <a:off x="2148715" y="4921512"/>
            <a:ext cx="3799108" cy="284303"/>
          </a:xfrm>
          <a:prstGeom prst="rect">
            <a:avLst/>
          </a:prstGeom>
        </p:spPr>
        <p:txBody>
          <a:bodyPr lIns="0" tIns="0" rIns="0" bIns="0" rtlCol="0" anchor="t">
            <a:spAutoFit/>
          </a:bodyPr>
          <a:lstStyle/>
          <a:p>
            <a:pPr algn="just">
              <a:lnSpc>
                <a:spcPts val="2376"/>
              </a:lnSpc>
            </a:pPr>
            <a:r>
              <a:rPr lang="en-US" sz="1709" i="1" spc="8">
                <a:solidFill>
                  <a:srgbClr val="2B2C30"/>
                </a:solidFill>
                <a:latin typeface="Playfair Display Italics"/>
                <a:ea typeface="Playfair Display Italics"/>
                <a:cs typeface="Playfair Display Italics"/>
                <a:sym typeface="Playfair Display Italics"/>
              </a:rPr>
              <a:t>Department of Science and Technology</a:t>
            </a:r>
          </a:p>
        </p:txBody>
      </p:sp>
      <p:sp>
        <p:nvSpPr>
          <p:cNvPr id="10" name="TextBox 10"/>
          <p:cNvSpPr txBox="1"/>
          <p:nvPr/>
        </p:nvSpPr>
        <p:spPr>
          <a:xfrm>
            <a:off x="12889610" y="4921512"/>
            <a:ext cx="4187261" cy="284303"/>
          </a:xfrm>
          <a:prstGeom prst="rect">
            <a:avLst/>
          </a:prstGeom>
        </p:spPr>
        <p:txBody>
          <a:bodyPr lIns="0" tIns="0" rIns="0" bIns="0" rtlCol="0" anchor="t">
            <a:spAutoFit/>
          </a:bodyPr>
          <a:lstStyle/>
          <a:p>
            <a:pPr algn="just">
              <a:lnSpc>
                <a:spcPts val="2376"/>
              </a:lnSpc>
            </a:pPr>
            <a:r>
              <a:rPr lang="en-US" sz="1709" i="1" spc="8">
                <a:solidFill>
                  <a:srgbClr val="2B2C30"/>
                </a:solidFill>
                <a:latin typeface="Playfair Display Italics"/>
                <a:ea typeface="Playfair Display Italics"/>
                <a:cs typeface="Playfair Display Italics"/>
                <a:sym typeface="Playfair Display Italics"/>
              </a:rPr>
              <a:t>Ministry of Women and Child Development </a:t>
            </a:r>
          </a:p>
        </p:txBody>
      </p:sp>
      <p:sp>
        <p:nvSpPr>
          <p:cNvPr id="11" name="TextBox 11"/>
          <p:cNvSpPr txBox="1"/>
          <p:nvPr/>
        </p:nvSpPr>
        <p:spPr>
          <a:xfrm>
            <a:off x="4508929" y="8726125"/>
            <a:ext cx="3272890" cy="284303"/>
          </a:xfrm>
          <a:prstGeom prst="rect">
            <a:avLst/>
          </a:prstGeom>
        </p:spPr>
        <p:txBody>
          <a:bodyPr lIns="0" tIns="0" rIns="0" bIns="0" rtlCol="0" anchor="t">
            <a:spAutoFit/>
          </a:bodyPr>
          <a:lstStyle/>
          <a:p>
            <a:pPr algn="just">
              <a:lnSpc>
                <a:spcPts val="2376"/>
              </a:lnSpc>
            </a:pPr>
            <a:r>
              <a:rPr lang="en-US" sz="1709" i="1" spc="8">
                <a:solidFill>
                  <a:srgbClr val="2B2C30"/>
                </a:solidFill>
                <a:latin typeface="Playfair Display Italics"/>
                <a:ea typeface="Playfair Display Italics"/>
                <a:cs typeface="Playfair Display Italics"/>
                <a:sym typeface="Playfair Display Italics"/>
              </a:rPr>
              <a:t>National Commission for Women </a:t>
            </a:r>
          </a:p>
        </p:txBody>
      </p:sp>
      <p:sp>
        <p:nvSpPr>
          <p:cNvPr id="12" name="TextBox 12"/>
          <p:cNvSpPr txBox="1"/>
          <p:nvPr/>
        </p:nvSpPr>
        <p:spPr>
          <a:xfrm>
            <a:off x="6892358" y="4921512"/>
            <a:ext cx="5005051" cy="284303"/>
          </a:xfrm>
          <a:prstGeom prst="rect">
            <a:avLst/>
          </a:prstGeom>
        </p:spPr>
        <p:txBody>
          <a:bodyPr lIns="0" tIns="0" rIns="0" bIns="0" rtlCol="0" anchor="t">
            <a:spAutoFit/>
          </a:bodyPr>
          <a:lstStyle/>
          <a:p>
            <a:pPr algn="just">
              <a:lnSpc>
                <a:spcPts val="2376"/>
              </a:lnSpc>
            </a:pPr>
            <a:r>
              <a:rPr lang="en-US" sz="1709" i="1" spc="8">
                <a:solidFill>
                  <a:srgbClr val="2B2C30"/>
                </a:solidFill>
                <a:latin typeface="Playfair Display Italics"/>
                <a:ea typeface="Playfair Display Italics"/>
                <a:cs typeface="Playfair Display Italics"/>
                <a:sym typeface="Playfair Display Italics"/>
              </a:rPr>
              <a:t>Ministry of Electronics and Information Technology </a:t>
            </a:r>
          </a:p>
        </p:txBody>
      </p:sp>
      <p:sp>
        <p:nvSpPr>
          <p:cNvPr id="13" name="TextBox 13"/>
          <p:cNvSpPr txBox="1"/>
          <p:nvPr/>
        </p:nvSpPr>
        <p:spPr>
          <a:xfrm>
            <a:off x="9395254" y="8726125"/>
            <a:ext cx="4311117" cy="284303"/>
          </a:xfrm>
          <a:prstGeom prst="rect">
            <a:avLst/>
          </a:prstGeom>
        </p:spPr>
        <p:txBody>
          <a:bodyPr lIns="0" tIns="0" rIns="0" bIns="0" rtlCol="0" anchor="t">
            <a:spAutoFit/>
          </a:bodyPr>
          <a:lstStyle/>
          <a:p>
            <a:pPr algn="just">
              <a:lnSpc>
                <a:spcPts val="2376"/>
              </a:lnSpc>
            </a:pPr>
            <a:r>
              <a:rPr lang="en-US" sz="1709" i="1" spc="8">
                <a:solidFill>
                  <a:srgbClr val="2B2C30"/>
                </a:solidFill>
                <a:latin typeface="Playfair Display Italics"/>
                <a:ea typeface="Playfair Display Italics"/>
                <a:cs typeface="Playfair Display Italics"/>
                <a:sym typeface="Playfair Display Italics"/>
              </a:rPr>
              <a:t>Indian Council of Social Science Research </a:t>
            </a:r>
          </a:p>
        </p:txBody>
      </p:sp>
      <p:sp>
        <p:nvSpPr>
          <p:cNvPr id="14" name="TextBox 14"/>
          <p:cNvSpPr txBox="1"/>
          <p:nvPr/>
        </p:nvSpPr>
        <p:spPr>
          <a:xfrm>
            <a:off x="2698148" y="4172212"/>
            <a:ext cx="2700242" cy="615950"/>
          </a:xfrm>
          <a:prstGeom prst="rect">
            <a:avLst/>
          </a:prstGeom>
        </p:spPr>
        <p:txBody>
          <a:bodyPr lIns="0" tIns="0" rIns="0" bIns="0" rtlCol="0" anchor="t">
            <a:spAutoFit/>
          </a:bodyPr>
          <a:lstStyle/>
          <a:p>
            <a:pPr algn="ctr">
              <a:lnSpc>
                <a:spcPts val="4900"/>
              </a:lnSpc>
            </a:pPr>
            <a:r>
              <a:rPr lang="en-US" sz="3500" b="1">
                <a:solidFill>
                  <a:srgbClr val="2B2C30"/>
                </a:solidFill>
                <a:latin typeface="Public Sans Bold"/>
                <a:ea typeface="Public Sans Bold"/>
                <a:cs typeface="Public Sans Bold"/>
                <a:sym typeface="Public Sans Bold"/>
              </a:rPr>
              <a:t>DST</a:t>
            </a:r>
          </a:p>
        </p:txBody>
      </p:sp>
      <p:sp>
        <p:nvSpPr>
          <p:cNvPr id="15" name="TextBox 15"/>
          <p:cNvSpPr txBox="1"/>
          <p:nvPr/>
        </p:nvSpPr>
        <p:spPr>
          <a:xfrm>
            <a:off x="7793879" y="4172212"/>
            <a:ext cx="2700242" cy="615950"/>
          </a:xfrm>
          <a:prstGeom prst="rect">
            <a:avLst/>
          </a:prstGeom>
        </p:spPr>
        <p:txBody>
          <a:bodyPr lIns="0" tIns="0" rIns="0" bIns="0" rtlCol="0" anchor="t">
            <a:spAutoFit/>
          </a:bodyPr>
          <a:lstStyle/>
          <a:p>
            <a:pPr algn="ctr">
              <a:lnSpc>
                <a:spcPts val="4900"/>
              </a:lnSpc>
            </a:pPr>
            <a:r>
              <a:rPr lang="en-US" sz="3500" b="1">
                <a:solidFill>
                  <a:srgbClr val="2B2C30"/>
                </a:solidFill>
                <a:latin typeface="Public Sans Bold"/>
                <a:ea typeface="Public Sans Bold"/>
                <a:cs typeface="Public Sans Bold"/>
                <a:sym typeface="Public Sans Bold"/>
              </a:rPr>
              <a:t>MeitY</a:t>
            </a:r>
          </a:p>
        </p:txBody>
      </p:sp>
      <p:sp>
        <p:nvSpPr>
          <p:cNvPr id="16" name="TextBox 16"/>
          <p:cNvSpPr txBox="1"/>
          <p:nvPr/>
        </p:nvSpPr>
        <p:spPr>
          <a:xfrm>
            <a:off x="13640559" y="4172212"/>
            <a:ext cx="2700242" cy="615950"/>
          </a:xfrm>
          <a:prstGeom prst="rect">
            <a:avLst/>
          </a:prstGeom>
        </p:spPr>
        <p:txBody>
          <a:bodyPr lIns="0" tIns="0" rIns="0" bIns="0" rtlCol="0" anchor="t">
            <a:spAutoFit/>
          </a:bodyPr>
          <a:lstStyle/>
          <a:p>
            <a:pPr algn="ctr">
              <a:lnSpc>
                <a:spcPts val="4900"/>
              </a:lnSpc>
            </a:pPr>
            <a:r>
              <a:rPr lang="en-US" sz="3500" b="1">
                <a:solidFill>
                  <a:srgbClr val="2B2C30"/>
                </a:solidFill>
                <a:latin typeface="Public Sans Bold"/>
                <a:ea typeface="Public Sans Bold"/>
                <a:cs typeface="Public Sans Bold"/>
                <a:sym typeface="Public Sans Bold"/>
              </a:rPr>
              <a:t>MWCD</a:t>
            </a:r>
          </a:p>
        </p:txBody>
      </p:sp>
      <p:sp>
        <p:nvSpPr>
          <p:cNvPr id="17" name="TextBox 17"/>
          <p:cNvSpPr txBox="1"/>
          <p:nvPr/>
        </p:nvSpPr>
        <p:spPr>
          <a:xfrm>
            <a:off x="4795253" y="7976825"/>
            <a:ext cx="2700242" cy="615950"/>
          </a:xfrm>
          <a:prstGeom prst="rect">
            <a:avLst/>
          </a:prstGeom>
        </p:spPr>
        <p:txBody>
          <a:bodyPr lIns="0" tIns="0" rIns="0" bIns="0" rtlCol="0" anchor="t">
            <a:spAutoFit/>
          </a:bodyPr>
          <a:lstStyle/>
          <a:p>
            <a:pPr algn="ctr">
              <a:lnSpc>
                <a:spcPts val="4900"/>
              </a:lnSpc>
            </a:pPr>
            <a:r>
              <a:rPr lang="en-US" sz="3500" b="1">
                <a:solidFill>
                  <a:srgbClr val="2B2C30"/>
                </a:solidFill>
                <a:latin typeface="Public Sans Bold"/>
                <a:ea typeface="Public Sans Bold"/>
                <a:cs typeface="Public Sans Bold"/>
                <a:sym typeface="Public Sans Bold"/>
              </a:rPr>
              <a:t>NCW</a:t>
            </a:r>
          </a:p>
        </p:txBody>
      </p:sp>
      <p:sp>
        <p:nvSpPr>
          <p:cNvPr id="18" name="TextBox 18"/>
          <p:cNvSpPr txBox="1"/>
          <p:nvPr/>
        </p:nvSpPr>
        <p:spPr>
          <a:xfrm>
            <a:off x="8711437" y="7976825"/>
            <a:ext cx="2700242" cy="615950"/>
          </a:xfrm>
          <a:prstGeom prst="rect">
            <a:avLst/>
          </a:prstGeom>
        </p:spPr>
        <p:txBody>
          <a:bodyPr lIns="0" tIns="0" rIns="0" bIns="0" rtlCol="0" anchor="t">
            <a:spAutoFit/>
          </a:bodyPr>
          <a:lstStyle/>
          <a:p>
            <a:pPr algn="ctr">
              <a:lnSpc>
                <a:spcPts val="4900"/>
              </a:lnSpc>
            </a:pPr>
            <a:r>
              <a:rPr lang="en-US" sz="3500" b="1">
                <a:solidFill>
                  <a:srgbClr val="2B2C30"/>
                </a:solidFill>
                <a:latin typeface="Public Sans Bold"/>
                <a:ea typeface="Public Sans Bold"/>
                <a:cs typeface="Public Sans Bold"/>
                <a:sym typeface="Public Sans Bold"/>
              </a:rPr>
              <a:t>ICSSR</a:t>
            </a:r>
          </a:p>
        </p:txBody>
      </p:sp>
      <p:sp>
        <p:nvSpPr>
          <p:cNvPr id="19" name="TextBox 19"/>
          <p:cNvSpPr txBox="1"/>
          <p:nvPr/>
        </p:nvSpPr>
        <p:spPr>
          <a:xfrm>
            <a:off x="2148715" y="5338607"/>
            <a:ext cx="3996659" cy="935355"/>
          </a:xfrm>
          <a:prstGeom prst="rect">
            <a:avLst/>
          </a:prstGeom>
        </p:spPr>
        <p:txBody>
          <a:bodyPr lIns="0" tIns="0" rIns="0" bIns="0" rtlCol="0" anchor="t">
            <a:spAutoFit/>
          </a:bodyPr>
          <a:lstStyle/>
          <a:p>
            <a:pPr algn="l">
              <a:lnSpc>
                <a:spcPts val="2520"/>
              </a:lnSpc>
            </a:pPr>
            <a:r>
              <a:rPr lang="en-US" sz="1800" dirty="0">
                <a:solidFill>
                  <a:srgbClr val="2B2C30"/>
                </a:solidFill>
                <a:latin typeface="Public Sans"/>
                <a:ea typeface="Public Sans"/>
                <a:cs typeface="Public Sans"/>
                <a:sym typeface="Public Sans"/>
              </a:rPr>
              <a:t>DST- Women Tech Park</a:t>
            </a:r>
          </a:p>
          <a:p>
            <a:pPr algn="l">
              <a:lnSpc>
                <a:spcPts val="2520"/>
              </a:lnSpc>
            </a:pPr>
            <a:r>
              <a:rPr lang="en-US" sz="1800" dirty="0">
                <a:solidFill>
                  <a:srgbClr val="2B2C30"/>
                </a:solidFill>
                <a:latin typeface="Public Sans"/>
                <a:ea typeface="Public Sans"/>
                <a:cs typeface="Public Sans"/>
                <a:sym typeface="Public Sans"/>
              </a:rPr>
              <a:t>DST- KIRAN</a:t>
            </a:r>
          </a:p>
          <a:p>
            <a:pPr algn="l">
              <a:lnSpc>
                <a:spcPts val="2520"/>
              </a:lnSpc>
            </a:pPr>
            <a:endParaRPr lang="en-US" sz="1800" dirty="0">
              <a:solidFill>
                <a:srgbClr val="2B2C30"/>
              </a:solidFill>
              <a:latin typeface="Public Sans"/>
              <a:ea typeface="Public Sans"/>
              <a:cs typeface="Public Sans"/>
              <a:sym typeface="Public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06871" y="942975"/>
            <a:ext cx="16230600" cy="1310821"/>
          </a:xfrm>
          <a:prstGeom prst="rect">
            <a:avLst/>
          </a:prstGeom>
        </p:spPr>
        <p:txBody>
          <a:bodyPr lIns="0" tIns="0" rIns="0" bIns="0" rtlCol="0" anchor="t">
            <a:spAutoFit/>
          </a:bodyPr>
          <a:lstStyle/>
          <a:p>
            <a:pPr algn="l">
              <a:lnSpc>
                <a:spcPts val="5200"/>
              </a:lnSpc>
            </a:pPr>
            <a:r>
              <a:rPr lang="en-US" sz="3714" b="1" spc="843">
                <a:solidFill>
                  <a:srgbClr val="2B2C30"/>
                </a:solidFill>
                <a:latin typeface="Public Sans Bold"/>
                <a:ea typeface="Public Sans Bold"/>
                <a:cs typeface="Public Sans Bold"/>
                <a:sym typeface="Public Sans Bold"/>
              </a:rPr>
              <a:t>CHALLENGE &amp; SOLUTIONS</a:t>
            </a:r>
          </a:p>
          <a:p>
            <a:pPr algn="l">
              <a:lnSpc>
                <a:spcPts val="5200"/>
              </a:lnSpc>
              <a:spcBef>
                <a:spcPct val="0"/>
              </a:spcBef>
            </a:pPr>
            <a:endParaRPr lang="en-US" sz="3714" b="1" spc="843">
              <a:solidFill>
                <a:srgbClr val="2B2C30"/>
              </a:solidFill>
              <a:latin typeface="Public Sans Bold"/>
              <a:ea typeface="Public Sans Bold"/>
              <a:cs typeface="Public Sans Bold"/>
              <a:sym typeface="Public Sans Bold"/>
            </a:endParaRPr>
          </a:p>
        </p:txBody>
      </p:sp>
      <p:sp>
        <p:nvSpPr>
          <p:cNvPr id="3" name="AutoShape 3"/>
          <p:cNvSpPr/>
          <p:nvPr/>
        </p:nvSpPr>
        <p:spPr>
          <a:xfrm flipV="1">
            <a:off x="1028695" y="1760761"/>
            <a:ext cx="16230594" cy="38509"/>
          </a:xfrm>
          <a:prstGeom prst="line">
            <a:avLst/>
          </a:prstGeom>
          <a:ln w="9525" cap="flat">
            <a:solidFill>
              <a:srgbClr val="2B2C30"/>
            </a:solidFill>
            <a:prstDash val="solid"/>
            <a:headEnd type="none" w="sm" len="sm"/>
            <a:tailEnd type="none" w="sm" len="sm"/>
          </a:ln>
        </p:spPr>
      </p:sp>
      <p:sp>
        <p:nvSpPr>
          <p:cNvPr id="4" name="TextBox 4"/>
          <p:cNvSpPr txBox="1"/>
          <p:nvPr/>
        </p:nvSpPr>
        <p:spPr>
          <a:xfrm>
            <a:off x="1028689" y="2802332"/>
            <a:ext cx="7877184" cy="6265545"/>
          </a:xfrm>
          <a:prstGeom prst="rect">
            <a:avLst/>
          </a:prstGeom>
        </p:spPr>
        <p:txBody>
          <a:bodyPr lIns="0" tIns="0" rIns="0" bIns="0" rtlCol="0" anchor="t">
            <a:spAutoFit/>
          </a:bodyPr>
          <a:lstStyle/>
          <a:p>
            <a:pPr marL="604519" lvl="1" indent="-302260" algn="l">
              <a:lnSpc>
                <a:spcPts val="4199"/>
              </a:lnSpc>
              <a:buFont typeface="Arial"/>
              <a:buChar char="•"/>
            </a:pPr>
            <a:r>
              <a:rPr lang="en-US" sz="2799">
                <a:solidFill>
                  <a:srgbClr val="2B2C30"/>
                </a:solidFill>
                <a:latin typeface="Public Sans"/>
                <a:ea typeface="Public Sans"/>
                <a:cs typeface="Public Sans"/>
                <a:sym typeface="Public Sans"/>
              </a:rPr>
              <a:t>Data Privacy and Safety </a:t>
            </a:r>
          </a:p>
          <a:p>
            <a:pPr algn="l">
              <a:lnSpc>
                <a:spcPts val="4199"/>
              </a:lnSpc>
            </a:pPr>
            <a:endParaRPr lang="en-US" sz="2799">
              <a:solidFill>
                <a:srgbClr val="2B2C30"/>
              </a:solidFill>
              <a:latin typeface="Public Sans"/>
              <a:ea typeface="Public Sans"/>
              <a:cs typeface="Public Sans"/>
              <a:sym typeface="Public Sans"/>
            </a:endParaRPr>
          </a:p>
          <a:p>
            <a:pPr marL="604519" lvl="1" indent="-302260" algn="l">
              <a:lnSpc>
                <a:spcPts val="4199"/>
              </a:lnSpc>
              <a:buFont typeface="Arial"/>
              <a:buChar char="•"/>
            </a:pPr>
            <a:r>
              <a:rPr lang="en-US" sz="2799">
                <a:solidFill>
                  <a:srgbClr val="2B2C30"/>
                </a:solidFill>
                <a:latin typeface="Public Sans"/>
                <a:ea typeface="Public Sans"/>
                <a:cs typeface="Public Sans"/>
                <a:sym typeface="Public Sans"/>
              </a:rPr>
              <a:t>Limited Gender-Specific Safety Data</a:t>
            </a:r>
          </a:p>
          <a:p>
            <a:pPr algn="l">
              <a:lnSpc>
                <a:spcPts val="4199"/>
              </a:lnSpc>
            </a:pPr>
            <a:endParaRPr lang="en-US" sz="2799">
              <a:solidFill>
                <a:srgbClr val="2B2C30"/>
              </a:solidFill>
              <a:latin typeface="Public Sans"/>
              <a:ea typeface="Public Sans"/>
              <a:cs typeface="Public Sans"/>
              <a:sym typeface="Public Sans"/>
            </a:endParaRPr>
          </a:p>
          <a:p>
            <a:pPr algn="l">
              <a:lnSpc>
                <a:spcPts val="4199"/>
              </a:lnSpc>
            </a:pPr>
            <a:endParaRPr lang="en-US" sz="2799">
              <a:solidFill>
                <a:srgbClr val="2B2C30"/>
              </a:solidFill>
              <a:latin typeface="Public Sans"/>
              <a:ea typeface="Public Sans"/>
              <a:cs typeface="Public Sans"/>
              <a:sym typeface="Public Sans"/>
            </a:endParaRPr>
          </a:p>
          <a:p>
            <a:pPr marL="604519" lvl="1" indent="-302260" algn="l">
              <a:lnSpc>
                <a:spcPts val="4199"/>
              </a:lnSpc>
              <a:buFont typeface="Arial"/>
              <a:buChar char="•"/>
            </a:pPr>
            <a:r>
              <a:rPr lang="en-US" sz="2799">
                <a:solidFill>
                  <a:srgbClr val="2B2C30"/>
                </a:solidFill>
                <a:latin typeface="Public Sans"/>
                <a:ea typeface="Public Sans"/>
                <a:cs typeface="Public Sans"/>
                <a:sym typeface="Public Sans"/>
              </a:rPr>
              <a:t>Bias in Language Models</a:t>
            </a:r>
          </a:p>
          <a:p>
            <a:pPr marL="604519" lvl="1" indent="-302260" algn="l">
              <a:lnSpc>
                <a:spcPts val="4199"/>
              </a:lnSpc>
              <a:buFont typeface="Arial"/>
              <a:buChar char="•"/>
            </a:pPr>
            <a:r>
              <a:rPr lang="en-US" sz="2799">
                <a:solidFill>
                  <a:srgbClr val="2B2C30"/>
                </a:solidFill>
                <a:latin typeface="Public Sans"/>
                <a:ea typeface="Public Sans"/>
                <a:cs typeface="Public Sans"/>
                <a:sym typeface="Public Sans"/>
              </a:rPr>
              <a:t>Context-Aware Reasoning by integrating GIS</a:t>
            </a:r>
          </a:p>
          <a:p>
            <a:pPr marL="604519" lvl="1" indent="-302260" algn="l">
              <a:lnSpc>
                <a:spcPts val="4199"/>
              </a:lnSpc>
              <a:buFont typeface="Arial"/>
              <a:buChar char="•"/>
            </a:pPr>
            <a:r>
              <a:rPr lang="en-US" sz="2799">
                <a:solidFill>
                  <a:srgbClr val="2B2C30"/>
                </a:solidFill>
                <a:latin typeface="Public Sans"/>
                <a:ea typeface="Public Sans"/>
                <a:cs typeface="Public Sans"/>
                <a:sym typeface="Public Sans"/>
              </a:rPr>
              <a:t>Real-time Safety Scoring and Routing requires dynamic updates and upgradation</a:t>
            </a:r>
          </a:p>
          <a:p>
            <a:pPr marL="604519" lvl="1" indent="-302260" algn="l">
              <a:lnSpc>
                <a:spcPts val="4199"/>
              </a:lnSpc>
              <a:buFont typeface="Arial"/>
              <a:buChar char="•"/>
            </a:pPr>
            <a:r>
              <a:rPr lang="en-US" sz="2799">
                <a:solidFill>
                  <a:srgbClr val="2B2C30"/>
                </a:solidFill>
                <a:latin typeface="Public Sans"/>
                <a:ea typeface="Public Sans"/>
                <a:cs typeface="Public Sans"/>
                <a:sym typeface="Public Sans"/>
              </a:rPr>
              <a:t>User Trust and Adoption</a:t>
            </a:r>
          </a:p>
          <a:p>
            <a:pPr algn="l">
              <a:lnSpc>
                <a:spcPts val="4199"/>
              </a:lnSpc>
            </a:pPr>
            <a:endParaRPr lang="en-US" sz="2799">
              <a:solidFill>
                <a:srgbClr val="2B2C30"/>
              </a:solidFill>
              <a:latin typeface="Public Sans"/>
              <a:ea typeface="Public Sans"/>
              <a:cs typeface="Public Sans"/>
              <a:sym typeface="Public Sans"/>
            </a:endParaRPr>
          </a:p>
        </p:txBody>
      </p:sp>
      <p:sp>
        <p:nvSpPr>
          <p:cNvPr id="5" name="TextBox 5"/>
          <p:cNvSpPr txBox="1"/>
          <p:nvPr/>
        </p:nvSpPr>
        <p:spPr>
          <a:xfrm>
            <a:off x="9360287" y="2802332"/>
            <a:ext cx="7877184" cy="7488397"/>
          </a:xfrm>
          <a:prstGeom prst="rect">
            <a:avLst/>
          </a:prstGeom>
        </p:spPr>
        <p:txBody>
          <a:bodyPr lIns="0" tIns="0" rIns="0" bIns="0" rtlCol="0" anchor="t">
            <a:spAutoFit/>
          </a:bodyPr>
          <a:lstStyle/>
          <a:p>
            <a:pPr algn="l">
              <a:lnSpc>
                <a:spcPts val="4199"/>
              </a:lnSpc>
            </a:pPr>
            <a:r>
              <a:rPr lang="en-US" sz="2799" dirty="0">
                <a:solidFill>
                  <a:srgbClr val="2B2C30"/>
                </a:solidFill>
                <a:latin typeface="Public Sans"/>
                <a:ea typeface="Public Sans"/>
                <a:cs typeface="Public Sans"/>
                <a:sym typeface="Public Sans"/>
              </a:rPr>
              <a:t>- Inclusion of spatial data for hands-on primary  data</a:t>
            </a:r>
          </a:p>
          <a:p>
            <a:pPr algn="l">
              <a:lnSpc>
                <a:spcPts val="4199"/>
              </a:lnSpc>
            </a:pPr>
            <a:r>
              <a:rPr lang="en-US" sz="2799" dirty="0">
                <a:solidFill>
                  <a:srgbClr val="2B2C30"/>
                </a:solidFill>
                <a:latin typeface="Public Sans"/>
                <a:ea typeface="Public Sans"/>
                <a:cs typeface="Public Sans"/>
                <a:sym typeface="Public Sans"/>
              </a:rPr>
              <a:t>- By Women Participatory walk &amp; Validation from female residents who have inhabited the locality for more than two decades</a:t>
            </a:r>
          </a:p>
          <a:p>
            <a:pPr algn="l">
              <a:lnSpc>
                <a:spcPts val="4199"/>
              </a:lnSpc>
            </a:pPr>
            <a:r>
              <a:rPr lang="en-US" sz="2799" dirty="0">
                <a:solidFill>
                  <a:srgbClr val="2B2C30"/>
                </a:solidFill>
                <a:latin typeface="Public Sans"/>
                <a:ea typeface="Public Sans"/>
                <a:cs typeface="Public Sans"/>
                <a:sym typeface="Public Sans"/>
              </a:rPr>
              <a:t>- Recurring survey to develop the pattern</a:t>
            </a:r>
          </a:p>
          <a:p>
            <a:pPr algn="l">
              <a:lnSpc>
                <a:spcPts val="4199"/>
              </a:lnSpc>
            </a:pPr>
            <a:r>
              <a:rPr lang="en-US" sz="2799" dirty="0">
                <a:solidFill>
                  <a:srgbClr val="2B2C30"/>
                </a:solidFill>
                <a:latin typeface="Public Sans"/>
                <a:ea typeface="Public Sans"/>
                <a:cs typeface="Public Sans"/>
                <a:sym typeface="Public Sans"/>
              </a:rPr>
              <a:t>- Work on mapping data already available</a:t>
            </a:r>
          </a:p>
          <a:p>
            <a:pPr algn="l">
              <a:lnSpc>
                <a:spcPts val="4199"/>
              </a:lnSpc>
            </a:pPr>
            <a:endParaRPr lang="en-US" sz="2799" dirty="0">
              <a:solidFill>
                <a:srgbClr val="2B2C30"/>
              </a:solidFill>
              <a:latin typeface="Public Sans"/>
              <a:ea typeface="Public Sans"/>
              <a:cs typeface="Public Sans"/>
              <a:sym typeface="Public Sans"/>
            </a:endParaRPr>
          </a:p>
          <a:p>
            <a:pPr algn="l">
              <a:lnSpc>
                <a:spcPts val="4199"/>
              </a:lnSpc>
            </a:pPr>
            <a:r>
              <a:rPr lang="en-US" sz="2799" dirty="0">
                <a:solidFill>
                  <a:srgbClr val="2B2C30"/>
                </a:solidFill>
                <a:latin typeface="Public Sans"/>
                <a:ea typeface="Public Sans"/>
                <a:cs typeface="Public Sans"/>
                <a:sym typeface="Public Sans"/>
              </a:rPr>
              <a:t>- Using an annotated imagery survey, develop a database and layer it with crime data for validation and get validated by the user </a:t>
            </a:r>
          </a:p>
          <a:p>
            <a:pPr algn="l">
              <a:lnSpc>
                <a:spcPts val="4199"/>
              </a:lnSpc>
            </a:pPr>
            <a:endParaRPr lang="en-US" sz="2799" dirty="0">
              <a:solidFill>
                <a:srgbClr val="2B2C30"/>
              </a:solidFill>
              <a:latin typeface="Public Sans"/>
              <a:ea typeface="Public Sans"/>
              <a:cs typeface="Public Sans"/>
              <a:sym typeface="Public Sans"/>
            </a:endParaRPr>
          </a:p>
          <a:p>
            <a:pPr algn="l">
              <a:lnSpc>
                <a:spcPts val="4199"/>
              </a:lnSpc>
            </a:pPr>
            <a:r>
              <a:rPr lang="en-US" sz="2799" dirty="0">
                <a:solidFill>
                  <a:srgbClr val="2B2C30"/>
                </a:solidFill>
                <a:latin typeface="Public Sans"/>
                <a:ea typeface="Public Sans"/>
                <a:cs typeface="Public Sans"/>
                <a:sym typeface="Public Sans"/>
              </a:rPr>
              <a:t>- Validation by the local female user</a:t>
            </a:r>
          </a:p>
          <a:p>
            <a:pPr algn="l">
              <a:lnSpc>
                <a:spcPts val="4199"/>
              </a:lnSpc>
            </a:pPr>
            <a:endParaRPr lang="en-US" sz="2799" dirty="0">
              <a:solidFill>
                <a:srgbClr val="2B2C30"/>
              </a:solidFill>
              <a:latin typeface="Public Sans"/>
              <a:ea typeface="Public Sans"/>
              <a:cs typeface="Public Sans"/>
              <a:sym typeface="Public Sans"/>
            </a:endParaRPr>
          </a:p>
        </p:txBody>
      </p:sp>
      <p:sp>
        <p:nvSpPr>
          <p:cNvPr id="6" name="TextBox 6"/>
          <p:cNvSpPr txBox="1"/>
          <p:nvPr/>
        </p:nvSpPr>
        <p:spPr>
          <a:xfrm>
            <a:off x="1028700" y="2051722"/>
            <a:ext cx="7877172" cy="502920"/>
          </a:xfrm>
          <a:prstGeom prst="rect">
            <a:avLst/>
          </a:prstGeom>
        </p:spPr>
        <p:txBody>
          <a:bodyPr lIns="0" tIns="0" rIns="0" bIns="0" rtlCol="0" anchor="t">
            <a:spAutoFit/>
          </a:bodyPr>
          <a:lstStyle/>
          <a:p>
            <a:pPr algn="l">
              <a:lnSpc>
                <a:spcPts val="4199"/>
              </a:lnSpc>
            </a:pPr>
            <a:r>
              <a:rPr lang="en-US" sz="2799" b="1">
                <a:solidFill>
                  <a:srgbClr val="2B2C30"/>
                </a:solidFill>
                <a:latin typeface="Public Sans Bold"/>
                <a:ea typeface="Public Sans Bold"/>
                <a:cs typeface="Public Sans Bold"/>
                <a:sym typeface="Public Sans Bold"/>
              </a:rPr>
              <a:t>Challenges</a:t>
            </a:r>
          </a:p>
        </p:txBody>
      </p:sp>
      <p:sp>
        <p:nvSpPr>
          <p:cNvPr id="7" name="TextBox 7"/>
          <p:cNvSpPr txBox="1"/>
          <p:nvPr/>
        </p:nvSpPr>
        <p:spPr>
          <a:xfrm>
            <a:off x="9360287" y="2051722"/>
            <a:ext cx="7877172" cy="502920"/>
          </a:xfrm>
          <a:prstGeom prst="rect">
            <a:avLst/>
          </a:prstGeom>
        </p:spPr>
        <p:txBody>
          <a:bodyPr lIns="0" tIns="0" rIns="0" bIns="0" rtlCol="0" anchor="t">
            <a:spAutoFit/>
          </a:bodyPr>
          <a:lstStyle/>
          <a:p>
            <a:pPr algn="l">
              <a:lnSpc>
                <a:spcPts val="4199"/>
              </a:lnSpc>
            </a:pPr>
            <a:r>
              <a:rPr lang="en-US" sz="2799" b="1">
                <a:solidFill>
                  <a:srgbClr val="2B2C30"/>
                </a:solidFill>
                <a:latin typeface="Public Sans Bold"/>
                <a:ea typeface="Public Sans Bold"/>
                <a:cs typeface="Public Sans Bold"/>
                <a:sym typeface="Public Sans Bold"/>
              </a:rPr>
              <a:t>Solutions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028706" y="4514765"/>
            <a:ext cx="16230594" cy="38509"/>
          </a:xfrm>
          <a:prstGeom prst="line">
            <a:avLst/>
          </a:prstGeom>
          <a:ln w="9525" cap="flat">
            <a:solidFill>
              <a:srgbClr val="2B2C30"/>
            </a:solidFill>
            <a:prstDash val="solid"/>
            <a:headEnd type="none" w="sm" len="sm"/>
            <a:tailEnd type="none" w="sm" len="sm"/>
          </a:ln>
        </p:spPr>
      </p:sp>
      <p:sp>
        <p:nvSpPr>
          <p:cNvPr id="3" name="Freeform 3"/>
          <p:cNvSpPr/>
          <p:nvPr/>
        </p:nvSpPr>
        <p:spPr>
          <a:xfrm flipH="1">
            <a:off x="11496557" y="2103736"/>
            <a:ext cx="6025858" cy="8183264"/>
          </a:xfrm>
          <a:custGeom>
            <a:avLst/>
            <a:gdLst/>
            <a:ahLst/>
            <a:cxnLst/>
            <a:rect l="l" t="t" r="r" b="b"/>
            <a:pathLst>
              <a:path w="6025858" h="8183264">
                <a:moveTo>
                  <a:pt x="6025858" y="0"/>
                </a:moveTo>
                <a:lnTo>
                  <a:pt x="0" y="0"/>
                </a:lnTo>
                <a:lnTo>
                  <a:pt x="0" y="8183264"/>
                </a:lnTo>
                <a:lnTo>
                  <a:pt x="6025858" y="8183264"/>
                </a:lnTo>
                <a:lnTo>
                  <a:pt x="6025858"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006882" y="4728792"/>
            <a:ext cx="16230600" cy="651099"/>
          </a:xfrm>
          <a:prstGeom prst="rect">
            <a:avLst/>
          </a:prstGeom>
        </p:spPr>
        <p:txBody>
          <a:bodyPr lIns="0" tIns="0" rIns="0" bIns="0" rtlCol="0" anchor="t">
            <a:spAutoFit/>
          </a:bodyPr>
          <a:lstStyle/>
          <a:p>
            <a:pPr algn="l">
              <a:lnSpc>
                <a:spcPts val="5200"/>
              </a:lnSpc>
              <a:spcBef>
                <a:spcPct val="0"/>
              </a:spcBef>
            </a:pPr>
            <a:r>
              <a:rPr lang="en-US" sz="3714" b="1" spc="843" dirty="0">
                <a:solidFill>
                  <a:srgbClr val="2B2C30"/>
                </a:solidFill>
                <a:latin typeface="Public Sans Bold"/>
                <a:ea typeface="Public Sans Bold"/>
                <a:cs typeface="Public Sans Bold"/>
                <a:sym typeface="Public Sans Bold"/>
              </a:rPr>
              <a:t>KNOW THE WAY. AVOID THE RISK</a:t>
            </a:r>
          </a:p>
        </p:txBody>
      </p:sp>
      <p:sp>
        <p:nvSpPr>
          <p:cNvPr id="5" name="TextBox 5"/>
          <p:cNvSpPr txBox="1"/>
          <p:nvPr/>
        </p:nvSpPr>
        <p:spPr>
          <a:xfrm>
            <a:off x="850974" y="2332416"/>
            <a:ext cx="16408332" cy="2084083"/>
          </a:xfrm>
          <a:prstGeom prst="rect">
            <a:avLst/>
          </a:prstGeom>
        </p:spPr>
        <p:txBody>
          <a:bodyPr lIns="0" tIns="0" rIns="0" bIns="0" rtlCol="0" anchor="t">
            <a:spAutoFit/>
          </a:bodyPr>
          <a:lstStyle/>
          <a:p>
            <a:pPr algn="l">
              <a:lnSpc>
                <a:spcPts val="15250"/>
              </a:lnSpc>
            </a:pPr>
            <a:r>
              <a:rPr lang="en-US" sz="16758" spc="83">
                <a:solidFill>
                  <a:srgbClr val="2B2C30"/>
                </a:solidFill>
                <a:latin typeface="Playfair Display"/>
                <a:ea typeface="Playfair Display"/>
                <a:cs typeface="Playfair Display"/>
                <a:sym typeface="Playfair Display"/>
              </a:rPr>
              <a:t>Thank you!</a:t>
            </a:r>
          </a:p>
        </p:txBody>
      </p:sp>
      <p:sp>
        <p:nvSpPr>
          <p:cNvPr id="6" name="TextBox 4">
            <a:extLst>
              <a:ext uri="{FF2B5EF4-FFF2-40B4-BE49-F238E27FC236}">
                <a16:creationId xmlns:a16="http://schemas.microsoft.com/office/drawing/2014/main" id="{C0DEF288-FDD9-7A19-EE27-BA8FCCF1D7AA}"/>
              </a:ext>
            </a:extLst>
          </p:cNvPr>
          <p:cNvSpPr txBox="1"/>
          <p:nvPr/>
        </p:nvSpPr>
        <p:spPr>
          <a:xfrm>
            <a:off x="1143000" y="8648700"/>
            <a:ext cx="6667500" cy="1276440"/>
          </a:xfrm>
          <a:prstGeom prst="rect">
            <a:avLst/>
          </a:prstGeom>
        </p:spPr>
        <p:txBody>
          <a:bodyPr wrap="square" lIns="0" tIns="0" rIns="0" bIns="0" rtlCol="0" anchor="t">
            <a:spAutoFit/>
          </a:bodyPr>
          <a:lstStyle/>
          <a:p>
            <a:pPr algn="l">
              <a:lnSpc>
                <a:spcPts val="5200"/>
              </a:lnSpc>
              <a:spcBef>
                <a:spcPct val="0"/>
              </a:spcBef>
            </a:pPr>
            <a:r>
              <a:rPr lang="en-US" sz="3714" b="1" spc="843" dirty="0">
                <a:solidFill>
                  <a:srgbClr val="2B2C30"/>
                </a:solidFill>
                <a:latin typeface="Public Sans Bold"/>
                <a:ea typeface="Public Sans Bold"/>
                <a:cs typeface="Public Sans Bold"/>
                <a:sym typeface="Public Sans Bold"/>
              </a:rPr>
              <a:t>Presented By: Swagatika Mishra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2AB5C33EC26A4CB234C197A198EEA1" ma:contentTypeVersion="19" ma:contentTypeDescription="Create a new document." ma:contentTypeScope="" ma:versionID="353f7cc9362e45cda4b04dfdafc642aa">
  <xsd:schema xmlns:xsd="http://www.w3.org/2001/XMLSchema" xmlns:xs="http://www.w3.org/2001/XMLSchema" xmlns:p="http://schemas.microsoft.com/office/2006/metadata/properties" xmlns:ns2="27090c65-df3e-4037-85cd-ed9f2fdb1867" xmlns:ns3="a943f871-ea9d-4c21-9b0b-1d5f3b55ae98" targetNamespace="http://schemas.microsoft.com/office/2006/metadata/properties" ma:root="true" ma:fieldsID="928cc7d9d86c836bdf266e801f84d5ab" ns2:_="" ns3:_="">
    <xsd:import namespace="27090c65-df3e-4037-85cd-ed9f2fdb1867"/>
    <xsd:import namespace="a943f871-ea9d-4c21-9b0b-1d5f3b55ae9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90c65-df3e-4037-85cd-ed9f2fdb18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51d933-9d47-4fac-b9dd-99e3accbef9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43f871-ea9d-4c21-9b0b-1d5f3b55ae9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description="" ma:hidden="true" ma:list="{846707bb-fb85-49dd-a110-d0937aef137d}" ma:internalName="TaxCatchAll" ma:showField="CatchAllData" ma:web="a943f871-ea9d-4c21-9b0b-1d5f3b55ae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943f871-ea9d-4c21-9b0b-1d5f3b55ae98" xsi:nil="true"/>
    <lcf76f155ced4ddcb4097134ff3c332f xmlns="27090c65-df3e-4037-85cd-ed9f2fdb186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4B1DCCC-0337-4F4D-8AF0-5AC51DA8DE48}"/>
</file>

<file path=customXml/itemProps2.xml><?xml version="1.0" encoding="utf-8"?>
<ds:datastoreItem xmlns:ds="http://schemas.openxmlformats.org/officeDocument/2006/customXml" ds:itemID="{7B0E1D28-6E79-4ED9-911C-75441D191A6F}"/>
</file>

<file path=customXml/itemProps3.xml><?xml version="1.0" encoding="utf-8"?>
<ds:datastoreItem xmlns:ds="http://schemas.openxmlformats.org/officeDocument/2006/customXml" ds:itemID="{1DADD39A-E16A-4F5E-858E-DC6B2FCACB7C}"/>
</file>

<file path=docProps/app.xml><?xml version="1.0" encoding="utf-8"?>
<Properties xmlns="http://schemas.openxmlformats.org/officeDocument/2006/extended-properties" xmlns:vt="http://schemas.openxmlformats.org/officeDocument/2006/docPropsVTypes">
  <TotalTime>231</TotalTime>
  <Words>941</Words>
  <Application>Microsoft Office PowerPoint</Application>
  <PresentationFormat>Custom</PresentationFormat>
  <Paragraphs>122</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Calibri</vt:lpstr>
      <vt:lpstr>Playfair Display Italics</vt:lpstr>
      <vt:lpstr>Public Sans Bold</vt:lpstr>
      <vt:lpstr>Playfair Display Bold</vt:lpstr>
      <vt:lpstr>Playfair Display</vt:lpstr>
      <vt:lpstr>Arial</vt:lpstr>
      <vt:lpstr>Public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Cream Neutral Minimalist New Business Pitch Deck Presentation</dc:title>
  <dc:creator>Swagatika Mishra</dc:creator>
  <cp:lastModifiedBy>Dr Swagatika  Mishra</cp:lastModifiedBy>
  <cp:revision>6</cp:revision>
  <dcterms:created xsi:type="dcterms:W3CDTF">2006-08-16T00:00:00Z</dcterms:created>
  <dcterms:modified xsi:type="dcterms:W3CDTF">2025-07-10T11:54:06Z</dcterms:modified>
  <dc:identifier>DAGmH46P9o8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0x0101005A2AB5C33EC26A4CB234C197A198EEA1</vt:lpwstr>
  </property>
</Properties>
</file>