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6" r:id="rId7"/>
    <p:sldId id="262" r:id="rId8"/>
    <p:sldId id="264" r:id="rId9"/>
    <p:sldId id="263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8CFC1C-0095-4520-B06D-21080622993C}" v="3" dt="2024-05-23T06:29:29.462"/>
    <p1510:client id="{609A145C-6EEE-9F06-8950-CCED9F1FF549}" v="890" dt="2024-05-23T11:55:01.536"/>
    <p1510:client id="{B2414557-9B17-BE6E-E364-E4FC88DA04C4}" v="1661" dt="2024-05-22T12:58:40.754"/>
    <p1510:client id="{FB2C0986-A8ED-FBE0-9849-CBE5637BB8A0}" v="205" dt="2024-05-23T06:22:57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878D6-21B4-4587-86B4-0C839E131012}" type="datetimeFigureOut"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1B4F79-A440-4E80-9D9F-1B5A315AEC2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77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m/news/articles/cm559l5g529o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npr.org/2024/05/20/1252495087/openai-pulls-ai-voice-that-was-compared-to-scarlett-johansson-in-the-movie-her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https://www.bbc.com/news/articles/cm559l5g529o</a:t>
            </a:r>
            <a:endParaRPr lang="en-US"/>
          </a:p>
          <a:p>
            <a:endParaRPr lang="en-US"/>
          </a:p>
          <a:p>
            <a:r>
              <a:rPr lang="en-US">
                <a:hlinkClick r:id="rId4"/>
              </a:rPr>
              <a:t>https://www.npr.org/2024/05/20/1252495087/openai-pulls-ai-voice-that-was-compared-to-scarlett-johansson-in-the-movie-her</a:t>
            </a:r>
            <a:endParaRPr lang="en-US">
              <a:cs typeface="Calibri" panose="020F0502020204030204"/>
              <a:hlinkClick r:id="rId4"/>
            </a:endParaRPr>
          </a:p>
          <a:p>
            <a:endParaRPr lang="en-US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B4F79-A440-4E80-9D9F-1B5A315AEC2D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74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https://datareportal.com/reports/digital-2024-india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B4F79-A440-4E80-9D9F-1B5A315AEC2D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56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Bef>
                <a:spcPts val="1000"/>
              </a:spcBef>
              <a:spcAft>
                <a:spcPts val="800"/>
              </a:spcAft>
              <a:buFont typeface="Arial"/>
              <a:buChar char="•"/>
            </a:pPr>
            <a:endParaRPr lang="en-US"/>
          </a:p>
          <a:p>
            <a:pPr marL="285750" indent="-285750">
              <a:spcBef>
                <a:spcPts val="1000"/>
              </a:spcBef>
              <a:spcAft>
                <a:spcPts val="800"/>
              </a:spcAft>
              <a:buFont typeface="Arial"/>
              <a:buChar char="•"/>
            </a:pPr>
            <a:r>
              <a:rPr lang="en-US"/>
              <a:t>Pilot it in Kakatiya Sandbox with Suno Sunao – an initiative created by ultra HNIs (have access to 50,000 cotton farmers)</a:t>
            </a:r>
          </a:p>
          <a:p>
            <a:pPr marL="285750" indent="-285750">
              <a:spcBef>
                <a:spcPts val="1000"/>
              </a:spcBef>
              <a:spcAft>
                <a:spcPts val="800"/>
              </a:spcAft>
              <a:buFont typeface="Arial"/>
              <a:buChar char="•"/>
            </a:pPr>
            <a:r>
              <a:rPr lang="en-US"/>
              <a:t>Partner with LLM providers / wrapper startups and add a last mile delivery system where a provider like </a:t>
            </a:r>
            <a:r>
              <a:rPr lang="en-US" err="1"/>
              <a:t>Bighaat</a:t>
            </a:r>
            <a:r>
              <a:rPr lang="en-US"/>
              <a:t> can deliver a </a:t>
            </a:r>
            <a:r>
              <a:rPr lang="en-US" err="1"/>
              <a:t>agri</a:t>
            </a:r>
            <a:r>
              <a:rPr lang="en-US"/>
              <a:t> solution</a:t>
            </a:r>
          </a:p>
          <a:p>
            <a:pPr marL="285750" indent="-285750">
              <a:spcBef>
                <a:spcPts val="1000"/>
              </a:spcBef>
              <a:spcAft>
                <a:spcPts val="800"/>
              </a:spcAft>
              <a:buFont typeface="Arial"/>
              <a:buChar char="•"/>
            </a:pPr>
            <a:endParaRPr lang="en-US"/>
          </a:p>
          <a:p>
            <a:pPr marL="285750" indent="-285750">
              <a:spcBef>
                <a:spcPts val="1000"/>
              </a:spcBef>
              <a:spcAft>
                <a:spcPts val="800"/>
              </a:spcAft>
              <a:buFont typeface="Arial"/>
              <a:buChar char="•"/>
            </a:pP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B4F79-A440-4E80-9D9F-1B5A315AEC2D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56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/>
              <a:buChar char="•"/>
            </a:pPr>
            <a:r>
              <a:rPr lang="en-US"/>
              <a:t>I have been working on AI projects since I was 13 (want to build JARVIS)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/>
              <a:buChar char="•"/>
            </a:pPr>
            <a:r>
              <a:rPr lang="en-US"/>
              <a:t>Created MEXT Scholars Association</a:t>
            </a:r>
          </a:p>
          <a:p>
            <a:pPr lvl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Courier New,monospace"/>
              <a:buChar char="•"/>
            </a:pPr>
            <a:r>
              <a:rPr lang="en-US"/>
              <a:t>Scaled it to 20,000 members across 10 countries</a:t>
            </a:r>
          </a:p>
          <a:p>
            <a:pPr lvl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Courier New,monospace"/>
              <a:buChar char="•"/>
            </a:pPr>
            <a:r>
              <a:rPr lang="en-US"/>
              <a:t>Raised $ 200,000 USD in the form of grants and projects (without compromising on  the privacy of the members)</a:t>
            </a:r>
          </a:p>
          <a:p>
            <a:pPr lvl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Courier New,monospace"/>
              <a:buChar char="•"/>
            </a:pPr>
            <a:r>
              <a:rPr lang="en-US"/>
              <a:t>Managed to onboard Tokyo government, MEXT, and embassies and private companies in Japan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Courier New,monospace"/>
              <a:buChar char="o"/>
            </a:pPr>
            <a:r>
              <a:rPr lang="en-US"/>
              <a:t>Invested and worked with </a:t>
            </a:r>
            <a:r>
              <a:rPr lang="en-US" err="1"/>
              <a:t>deeptech</a:t>
            </a:r>
            <a:r>
              <a:rPr lang="en-US"/>
              <a:t> and impact driven ideas, so have a lot of favors that I can cash in with entrepreneurs and investors</a:t>
            </a:r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Courier New,monospace"/>
              <a:buChar char="o"/>
            </a:pPr>
            <a:endParaRPr lang="en-US"/>
          </a:p>
          <a:p>
            <a:pPr lvl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Courier New,monospace"/>
              <a:buChar char="•"/>
            </a:pPr>
            <a:endParaRPr lang="en-US"/>
          </a:p>
          <a:p>
            <a:pPr marL="285750" indent="-28575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Courier New,monospace"/>
              <a:buChar char="o"/>
            </a:pP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B4F79-A440-4E80-9D9F-1B5A315AEC2D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26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AutoNum type="arabicPeriod"/>
            </a:pPr>
            <a:endParaRPr lang="en-US"/>
          </a:p>
          <a:p>
            <a:pPr marL="457200" indent="-45720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AutoNum type="arabicPeriod"/>
            </a:pPr>
            <a:r>
              <a:rPr lang="en-US"/>
              <a:t>Agriculture – Improved access to modern agricultural practices</a:t>
            </a:r>
          </a:p>
          <a:p>
            <a:pPr marL="457200" indent="-45720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AutoNum type="arabicPeriod"/>
            </a:pPr>
            <a:r>
              <a:rPr lang="en-US"/>
              <a:t>Employment opportunities for the differently abled – for their voice for audiobooks, dubbing </a:t>
            </a:r>
            <a:r>
              <a:rPr lang="en-US" err="1"/>
              <a:t>etc</a:t>
            </a:r>
          </a:p>
          <a:p>
            <a:pPr marL="457200" indent="-45720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AutoNum type="arabicPeriod"/>
            </a:pPr>
            <a:endParaRPr lang="en-US"/>
          </a:p>
          <a:p>
            <a:pPr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</a:pPr>
            <a:endParaRPr lang="en-US"/>
          </a:p>
          <a:p>
            <a:pPr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</a:pPr>
            <a:endParaRPr lang="en-US"/>
          </a:p>
          <a:p>
            <a:pPr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</a:pP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1B4F79-A440-4E80-9D9F-1B5A315AEC2D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935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461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96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7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676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491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03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35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79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95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8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Thursday, May 23,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486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17" r:id="rId6"/>
    <p:sldLayoutId id="2147483713" r:id="rId7"/>
    <p:sldLayoutId id="2147483714" r:id="rId8"/>
    <p:sldLayoutId id="2147483715" r:id="rId9"/>
    <p:sldLayoutId id="2147483716" r:id="rId10"/>
    <p:sldLayoutId id="2147483718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-NqCJdNtfU?start=81&amp;feature=oembed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E4A0FF0-C01D-4D79-B2A0-DB8ABC7F3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4400" y="2266416"/>
            <a:ext cx="6370275" cy="2215991"/>
          </a:xfrm>
        </p:spPr>
        <p:txBody>
          <a:bodyPr anchor="ctr">
            <a:normAutofit/>
          </a:bodyPr>
          <a:lstStyle/>
          <a:p>
            <a:r>
              <a:rPr lang="en-US" sz="4800"/>
              <a:t>Project - Mone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0575" y="2169325"/>
            <a:ext cx="4500563" cy="25193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>
                <a:solidFill>
                  <a:schemeClr val="tx1"/>
                </a:solidFill>
              </a:rPr>
              <a:t>Bridge the digital divide by improving the last mile delivery of LLMs through local dialects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BADA6A-2C76-4836-8989-77894EEFD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4142" y="0"/>
            <a:ext cx="1972470" cy="1803719"/>
          </a:xfrm>
          <a:custGeom>
            <a:avLst/>
            <a:gdLst>
              <a:gd name="connsiteX0" fmla="*/ 434437 w 1972470"/>
              <a:gd name="connsiteY0" fmla="*/ 0 h 1803719"/>
              <a:gd name="connsiteX1" fmla="*/ 1538034 w 1972470"/>
              <a:gd name="connsiteY1" fmla="*/ 0 h 1803719"/>
              <a:gd name="connsiteX2" fmla="*/ 1683609 w 1972470"/>
              <a:gd name="connsiteY2" fmla="*/ 120110 h 1803719"/>
              <a:gd name="connsiteX3" fmla="*/ 1972470 w 1972470"/>
              <a:gd name="connsiteY3" fmla="*/ 817484 h 1803719"/>
              <a:gd name="connsiteX4" fmla="*/ 986235 w 1972470"/>
              <a:gd name="connsiteY4" fmla="*/ 1803719 h 1803719"/>
              <a:gd name="connsiteX5" fmla="*/ 0 w 1972470"/>
              <a:gd name="connsiteY5" fmla="*/ 817484 h 1803719"/>
              <a:gd name="connsiteX6" fmla="*/ 288861 w 1972470"/>
              <a:gd name="connsiteY6" fmla="*/ 120110 h 1803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72470" h="1803719">
                <a:moveTo>
                  <a:pt x="434437" y="0"/>
                </a:moveTo>
                <a:lnTo>
                  <a:pt x="1538034" y="0"/>
                </a:lnTo>
                <a:lnTo>
                  <a:pt x="1683609" y="120110"/>
                </a:lnTo>
                <a:cubicBezTo>
                  <a:pt x="1862082" y="298584"/>
                  <a:pt x="1972470" y="545143"/>
                  <a:pt x="1972470" y="817484"/>
                </a:cubicBezTo>
                <a:cubicBezTo>
                  <a:pt x="1972470" y="1362167"/>
                  <a:pt x="1530918" y="1803719"/>
                  <a:pt x="986235" y="1803719"/>
                </a:cubicBezTo>
                <a:cubicBezTo>
                  <a:pt x="441552" y="1803719"/>
                  <a:pt x="0" y="1362167"/>
                  <a:pt x="0" y="817484"/>
                </a:cubicBezTo>
                <a:cubicBezTo>
                  <a:pt x="0" y="545143"/>
                  <a:pt x="110388" y="298584"/>
                  <a:pt x="288861" y="120110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508000" dist="254000" dir="2700000">
              <a:schemeClr val="accent1">
                <a:lumMod val="60000"/>
                <a:lumOff val="40000"/>
                <a:alpha val="6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5A234B-C533-4F71-925E-C2E8E3D650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5102944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A4E75CC-E578-4228-B34E-9209851DD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8047FF5-0447-419B-98AA-200D3EFCFA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DEF1292-D407-482E-9952-1E54DB93B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9348AA9-DD97-42EB-9AAF-66BD07020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3C108-5DF6-C8DD-5F4D-88DE838D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AC69E-AA08-DCFD-7DB0-2153992C1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8745" y="1713763"/>
            <a:ext cx="5132392" cy="3979625"/>
          </a:xfrm>
        </p:spPr>
        <p:txBody>
          <a:bodyPr vert="horz" wrap="square" lIns="0" tIns="0" rIns="0" bIns="0" rtlCol="0" anchor="t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  <a:p>
            <a:r>
              <a:rPr lang="en-US">
                <a:solidFill>
                  <a:schemeClr val="tx1"/>
                </a:solidFill>
              </a:rPr>
              <a:t>Most LLMs can take voice inputs, but fail to deliver voice outputs as the delivery gets robotic and monotonous</a:t>
            </a:r>
          </a:p>
          <a:p>
            <a:r>
              <a:rPr lang="en-US">
                <a:solidFill>
                  <a:schemeClr val="tx1"/>
                </a:solidFill>
              </a:rPr>
              <a:t>The audience disconnects from the output</a:t>
            </a:r>
          </a:p>
          <a:p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C33623-AAA1-7AB4-C8D4-5DE3D593DE8D}"/>
              </a:ext>
            </a:extLst>
          </p:cNvPr>
          <p:cNvGrpSpPr/>
          <p:nvPr/>
        </p:nvGrpSpPr>
        <p:grpSpPr>
          <a:xfrm>
            <a:off x="551895" y="1712346"/>
            <a:ext cx="5953957" cy="3560701"/>
            <a:chOff x="551895" y="1712346"/>
            <a:chExt cx="5953957" cy="3560701"/>
          </a:xfrm>
        </p:grpSpPr>
        <p:pic>
          <p:nvPicPr>
            <p:cNvPr id="5" name="Picture 4" descr="Beyond English-Centric Multilingual Machine Translation [Paper Summary] |  by Kartik | Medium">
              <a:extLst>
                <a:ext uri="{FF2B5EF4-FFF2-40B4-BE49-F238E27FC236}">
                  <a16:creationId xmlns:a16="http://schemas.microsoft.com/office/drawing/2014/main" id="{C8B161DA-84EC-2A2E-3E4C-CB270E086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895" y="1712346"/>
              <a:ext cx="5953957" cy="232359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603E244-BA15-6CEF-2B38-40CD6DF55617}"/>
                </a:ext>
              </a:extLst>
            </p:cNvPr>
            <p:cNvSpPr txBox="1"/>
            <p:nvPr/>
          </p:nvSpPr>
          <p:spPr>
            <a:xfrm>
              <a:off x="577048" y="4187301"/>
              <a:ext cx="5859262" cy="108574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285750" indent="-285750">
                <a:lnSpc>
                  <a:spcPct val="110000"/>
                </a:lnSpc>
                <a:spcBef>
                  <a:spcPts val="1000"/>
                </a:spcBef>
                <a:spcAft>
                  <a:spcPts val="800"/>
                </a:spcAft>
                <a:buFont typeface="Arial"/>
                <a:buChar char="•"/>
              </a:pPr>
              <a:r>
                <a:rPr lang="en-US" sz="2000">
                  <a:latin typeface="Arial"/>
                  <a:cs typeface="Arial"/>
                </a:rPr>
                <a:t>Most LLMs are geared for Anglosaxon languages. Hence, alienating non </a:t>
              </a:r>
              <a:r>
                <a:rPr lang="en-US" sz="2000" err="1">
                  <a:latin typeface="Arial"/>
                  <a:cs typeface="Arial"/>
                </a:rPr>
                <a:t>english</a:t>
              </a:r>
              <a:r>
                <a:rPr lang="en-US" sz="2000">
                  <a:latin typeface="Arial"/>
                  <a:cs typeface="Arial"/>
                </a:rPr>
                <a:t> speakers from using these amazing capabilities</a:t>
              </a:r>
              <a:endParaRPr lang="en-US" sz="2000"/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7D5A57BC-003E-E3B5-8782-03D5BFA3A55D}"/>
              </a:ext>
            </a:extLst>
          </p:cNvPr>
          <p:cNvSpPr txBox="1">
            <a:spLocks/>
          </p:cNvSpPr>
          <p:nvPr/>
        </p:nvSpPr>
        <p:spPr>
          <a:xfrm>
            <a:off x="550862" y="5539146"/>
            <a:ext cx="11091600" cy="75435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10000"/>
              </a:lnSpc>
              <a:spcBef>
                <a:spcPts val="1000"/>
              </a:spcBef>
              <a:spcAft>
                <a:spcPts val="800"/>
              </a:spcAft>
              <a:buFont typeface="Arial"/>
              <a:buChar char="•"/>
            </a:pPr>
            <a:r>
              <a:rPr lang="en-US" sz="2400">
                <a:latin typeface="Arial"/>
                <a:cs typeface="Arial"/>
              </a:rPr>
              <a:t>Most LLM voice delivery output sounds are sourced unethically (Scarlett Johanson is suing Open AI for developing a clone that sounds 99% like her)</a:t>
            </a:r>
            <a:endParaRPr lang="en-US" sz="2400"/>
          </a:p>
          <a:p>
            <a:pPr marL="0" lvl="1">
              <a:lnSpc>
                <a:spcPct val="110000"/>
              </a:lnSpc>
              <a:spcBef>
                <a:spcPts val="500"/>
              </a:spcBef>
              <a:spcAft>
                <a:spcPts val="800"/>
              </a:spcAft>
              <a:buFont typeface="Courier New,monospace"/>
              <a:buChar char="•"/>
            </a:pPr>
            <a:endParaRPr lang="en-US" sz="24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endParaRPr lang="en-US" sz="2400"/>
          </a:p>
        </p:txBody>
      </p:sp>
      <p:pic>
        <p:nvPicPr>
          <p:cNvPr id="11" name="Picture 10" descr="A person in a dress&#10;&#10;Description automatically generated">
            <a:extLst>
              <a:ext uri="{FF2B5EF4-FFF2-40B4-BE49-F238E27FC236}">
                <a16:creationId xmlns:a16="http://schemas.microsoft.com/office/drawing/2014/main" id="{D3455287-D7C6-B9CF-AD9B-5430ABB93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5616" y="1117"/>
            <a:ext cx="95765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5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FD16-FBBB-F092-D3AF-734E7D28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Opportunities – Why now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CC48925-B116-1EDB-6209-178AC14F6330}"/>
              </a:ext>
            </a:extLst>
          </p:cNvPr>
          <p:cNvGrpSpPr/>
          <p:nvPr/>
        </p:nvGrpSpPr>
        <p:grpSpPr>
          <a:xfrm>
            <a:off x="551478" y="1471289"/>
            <a:ext cx="2660053" cy="2138476"/>
            <a:chOff x="551478" y="1619250"/>
            <a:chExt cx="2689645" cy="1946127"/>
          </a:xfrm>
        </p:grpSpPr>
        <p:pic>
          <p:nvPicPr>
            <p:cNvPr id="4" name="Picture 3" descr="BigHaat Logo">
              <a:extLst>
                <a:ext uri="{FF2B5EF4-FFF2-40B4-BE49-F238E27FC236}">
                  <a16:creationId xmlns:a16="http://schemas.microsoft.com/office/drawing/2014/main" id="{24730D3E-25F3-4917-0AE1-24632892E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324" y="1619250"/>
              <a:ext cx="2687799" cy="991377"/>
            </a:xfrm>
            <a:prstGeom prst="rect">
              <a:avLst/>
            </a:prstGeom>
          </p:spPr>
        </p:pic>
        <p:pic>
          <p:nvPicPr>
            <p:cNvPr id="6" name="Picture 5" descr="100 Million Views PNG Transparent Images Free Download | Vector Files |  Pngtree">
              <a:extLst>
                <a:ext uri="{FF2B5EF4-FFF2-40B4-BE49-F238E27FC236}">
                  <a16:creationId xmlns:a16="http://schemas.microsoft.com/office/drawing/2014/main" id="{D5122065-D363-A6E9-306A-AB245521DC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9023" b="21273"/>
            <a:stretch/>
          </p:blipFill>
          <p:spPr>
            <a:xfrm>
              <a:off x="551478" y="2607722"/>
              <a:ext cx="2689380" cy="95765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B152B13-1DE4-936C-A684-023B2250BE08}"/>
              </a:ext>
            </a:extLst>
          </p:cNvPr>
          <p:cNvSpPr txBox="1"/>
          <p:nvPr/>
        </p:nvSpPr>
        <p:spPr>
          <a:xfrm>
            <a:off x="553064" y="3822290"/>
            <a:ext cx="2691580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ea typeface="+mn-lt"/>
                <a:cs typeface="+mn-lt"/>
              </a:rPr>
              <a:t>3 M MAUs. Looking for last mile delivery on AI chatbots to improve customer satisfaction</a:t>
            </a:r>
            <a:endParaRPr lang="en-US"/>
          </a:p>
        </p:txBody>
      </p:sp>
      <p:pic>
        <p:nvPicPr>
          <p:cNvPr id="5" name="Picture 4" descr="A screenshot of a graph&#10;&#10;Description automatically generated">
            <a:extLst>
              <a:ext uri="{FF2B5EF4-FFF2-40B4-BE49-F238E27FC236}">
                <a16:creationId xmlns:a16="http://schemas.microsoft.com/office/drawing/2014/main" id="{EB54DB21-9AEA-2F5D-7997-19DB253DB1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639" r="80"/>
          <a:stretch/>
        </p:blipFill>
        <p:spPr>
          <a:xfrm>
            <a:off x="3949198" y="1712605"/>
            <a:ext cx="7698029" cy="433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3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12445" y="481888"/>
            <a:ext cx="1080000" cy="1262947"/>
          </a:xfrm>
          <a:custGeom>
            <a:avLst/>
            <a:gdLst/>
            <a:ahLst/>
            <a:cxnLst/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DB043B4-68C6-45B9-82AC-A5800EADB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diagram of data marketplace&#10;&#10;Description automatically generated">
            <a:extLst>
              <a:ext uri="{FF2B5EF4-FFF2-40B4-BE49-F238E27FC236}">
                <a16:creationId xmlns:a16="http://schemas.microsoft.com/office/drawing/2014/main" id="{81D744E0-0478-EEC8-D97A-5209A5B18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688" y="1"/>
            <a:ext cx="11210624" cy="6308724"/>
          </a:xfrm>
          <a:custGeom>
            <a:avLst/>
            <a:gdLst/>
            <a:ahLst/>
            <a:cxnLst/>
            <a:rect l="l" t="t" r="r" b="b"/>
            <a:pathLst>
              <a:path w="12192000" h="6308724">
                <a:moveTo>
                  <a:pt x="0" y="0"/>
                </a:moveTo>
                <a:lnTo>
                  <a:pt x="12192000" y="0"/>
                </a:lnTo>
                <a:lnTo>
                  <a:pt x="12192000" y="6308724"/>
                </a:lnTo>
                <a:lnTo>
                  <a:pt x="0" y="6308724"/>
                </a:lnTo>
                <a:close/>
              </a:path>
            </a:pathLst>
          </a:cu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B089A443-F4FA-43F4-9F47-CCCBDB135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2"/>
            <a:ext cx="12192000" cy="4857751"/>
          </a:xfrm>
          <a:prstGeom prst="rect">
            <a:avLst/>
          </a:prstGeom>
          <a:gradFill flip="none" rotWithShape="1">
            <a:gsLst>
              <a:gs pos="70000">
                <a:schemeClr val="bg2">
                  <a:alpha val="60000"/>
                </a:schemeClr>
              </a:gs>
              <a:gs pos="26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DCE8E7-5594-A38D-68D1-CBF73F2E4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6373812" cy="984885"/>
          </a:xfrm>
        </p:spPr>
        <p:txBody>
          <a:bodyPr vert="horz" wrap="square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/>
              <a:t>Solution – Voice market place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D36A55-2566-82B1-0F63-FEAC24A8E086}"/>
              </a:ext>
            </a:extLst>
          </p:cNvPr>
          <p:cNvSpPr/>
          <p:nvPr/>
        </p:nvSpPr>
        <p:spPr>
          <a:xfrm>
            <a:off x="3556000" y="2046941"/>
            <a:ext cx="896470" cy="4631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Data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A54BAF-A12B-185F-9A09-01C3CDC7542C}"/>
              </a:ext>
            </a:extLst>
          </p:cNvPr>
          <p:cNvSpPr/>
          <p:nvPr/>
        </p:nvSpPr>
        <p:spPr>
          <a:xfrm>
            <a:off x="3316941" y="4975411"/>
            <a:ext cx="1673411" cy="7918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Incentives to share data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DD216BB-7049-DC68-5212-16CB1450D843}"/>
              </a:ext>
            </a:extLst>
          </p:cNvPr>
          <p:cNvSpPr/>
          <p:nvPr/>
        </p:nvSpPr>
        <p:spPr>
          <a:xfrm>
            <a:off x="6932706" y="1695822"/>
            <a:ext cx="2577351" cy="73211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Aggregated anonymized data &amp; services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1049493-2DDE-D56C-F4DA-17EF51DE2A39}"/>
              </a:ext>
            </a:extLst>
          </p:cNvPr>
          <p:cNvSpPr/>
          <p:nvPr/>
        </p:nvSpPr>
        <p:spPr>
          <a:xfrm>
            <a:off x="7530353" y="5020235"/>
            <a:ext cx="1434352" cy="5528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Money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6203648-5621-192A-03FB-723EE6329228}"/>
              </a:ext>
            </a:extLst>
          </p:cNvPr>
          <p:cNvSpPr/>
          <p:nvPr/>
        </p:nvSpPr>
        <p:spPr>
          <a:xfrm>
            <a:off x="5520765" y="4034116"/>
            <a:ext cx="1157941" cy="6275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Mone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FD7DEE8-0AF4-D8D9-A250-7E06FD870319}"/>
              </a:ext>
            </a:extLst>
          </p:cNvPr>
          <p:cNvSpPr/>
          <p:nvPr/>
        </p:nvSpPr>
        <p:spPr>
          <a:xfrm>
            <a:off x="9614646" y="3936999"/>
            <a:ext cx="1135529" cy="81429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/>
              <a:t>Startups Big tech Govt.</a:t>
            </a:r>
          </a:p>
        </p:txBody>
      </p:sp>
    </p:spTree>
    <p:extLst>
      <p:ext uri="{BB962C8B-B14F-4D97-AF65-F5344CB8AC3E}">
        <p14:creationId xmlns:p14="http://schemas.microsoft.com/office/powerpoint/2010/main" val="37611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5CC11-AEA3-0CB9-812B-93FBB04E3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Beneficiaries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7AE1E-41BC-1E82-57EB-8EB460C76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881611"/>
            <a:ext cx="5240803" cy="3979625"/>
          </a:xfr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 sz="3200">
                <a:solidFill>
                  <a:schemeClr val="tx1"/>
                </a:solidFill>
              </a:rPr>
              <a:t>Low income households – get paid for tagging and annotating the data</a:t>
            </a:r>
          </a:p>
          <a:p>
            <a:r>
              <a:rPr lang="en-US" sz="3200">
                <a:solidFill>
                  <a:schemeClr val="tx1"/>
                </a:solidFill>
              </a:rPr>
              <a:t>Voice partners – get paid to contribute their voice</a:t>
            </a:r>
          </a:p>
        </p:txBody>
      </p:sp>
      <p:pic>
        <p:nvPicPr>
          <p:cNvPr id="4" name="Picture 3" descr="New Brave Browser Release Available for General Download on Brave.com |  Brave">
            <a:extLst>
              <a:ext uri="{FF2B5EF4-FFF2-40B4-BE49-F238E27FC236}">
                <a16:creationId xmlns:a16="http://schemas.microsoft.com/office/drawing/2014/main" id="{1939AA15-6331-D815-2229-152F0F429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106" y="1879489"/>
            <a:ext cx="5178611" cy="358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18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56EA4-A671-64E7-ABF5-1D1F1F471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the future beholds ?</a:t>
            </a:r>
          </a:p>
        </p:txBody>
      </p:sp>
    </p:spTree>
    <p:extLst>
      <p:ext uri="{BB962C8B-B14F-4D97-AF65-F5344CB8AC3E}">
        <p14:creationId xmlns:p14="http://schemas.microsoft.com/office/powerpoint/2010/main" val="2166554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6AAE7-2338-357A-22E7-BD30E742C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will it look like</a:t>
            </a:r>
          </a:p>
        </p:txBody>
      </p:sp>
      <p:pic>
        <p:nvPicPr>
          <p:cNvPr id="4" name="Online Media 3" title="IRON MAN 3 Clip - &quot;Panic Attack&quot; (2013) Marvel">
            <a:hlinkClick r:id="" action="ppaction://media"/>
            <a:extLst>
              <a:ext uri="{FF2B5EF4-FFF2-40B4-BE49-F238E27FC236}">
                <a16:creationId xmlns:a16="http://schemas.microsoft.com/office/drawing/2014/main" id="{420D9D9F-F405-0E27-E884-3A8D82A21AD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762" y="1076"/>
            <a:ext cx="12184466" cy="6861340"/>
          </a:xfrm>
        </p:spPr>
      </p:pic>
    </p:spTree>
    <p:extLst>
      <p:ext uri="{BB962C8B-B14F-4D97-AF65-F5344CB8AC3E}">
        <p14:creationId xmlns:p14="http://schemas.microsoft.com/office/powerpoint/2010/main" val="3583036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54845-2228-55A0-7285-53F4D421F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ACBC47D-9959-3721-F1CB-7FC9566A4A42}"/>
              </a:ext>
            </a:extLst>
          </p:cNvPr>
          <p:cNvGrpSpPr/>
          <p:nvPr/>
        </p:nvGrpSpPr>
        <p:grpSpPr>
          <a:xfrm>
            <a:off x="548341" y="1882588"/>
            <a:ext cx="3557494" cy="4011369"/>
            <a:chOff x="548341" y="1882588"/>
            <a:chExt cx="3557494" cy="4011369"/>
          </a:xfrm>
        </p:grpSpPr>
        <p:pic>
          <p:nvPicPr>
            <p:cNvPr id="4" name="Graphic 3" descr="Digital Experience Assurance for Healthcare">
              <a:extLst>
                <a:ext uri="{FF2B5EF4-FFF2-40B4-BE49-F238E27FC236}">
                  <a16:creationId xmlns:a16="http://schemas.microsoft.com/office/drawing/2014/main" id="{33E289C4-D2DD-8AB1-26D9-0F5B93A8E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8341" y="1882588"/>
              <a:ext cx="3557494" cy="299570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7EBE50D-CE20-FD16-AD59-A4B4B84DFB4B}"/>
                </a:ext>
              </a:extLst>
            </p:cNvPr>
            <p:cNvSpPr txBox="1"/>
            <p:nvPr/>
          </p:nvSpPr>
          <p:spPr>
            <a:xfrm>
              <a:off x="829235" y="4878294"/>
              <a:ext cx="3003176" cy="101566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000" b="0" i="0" u="none" strike="noStrike" baseline="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</a:rPr>
                <a:t>Healthcare – Streamlined queries in different parts of India</a:t>
              </a:r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D87FCAB-D2DF-C02A-D0A2-CFB627958E44}"/>
              </a:ext>
            </a:extLst>
          </p:cNvPr>
          <p:cNvGrpSpPr/>
          <p:nvPr/>
        </p:nvGrpSpPr>
        <p:grpSpPr>
          <a:xfrm>
            <a:off x="4263184" y="1879787"/>
            <a:ext cx="3673101" cy="4291471"/>
            <a:chOff x="4263184" y="1879787"/>
            <a:chExt cx="3673101" cy="4291471"/>
          </a:xfrm>
        </p:grpSpPr>
        <p:pic>
          <p:nvPicPr>
            <p:cNvPr id="9" name="Picture 8" descr="Future of Agriculture in India ...">
              <a:extLst>
                <a:ext uri="{FF2B5EF4-FFF2-40B4-BE49-F238E27FC236}">
                  <a16:creationId xmlns:a16="http://schemas.microsoft.com/office/drawing/2014/main" id="{5160AC35-9A9A-E1E3-84C4-24055D345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63184" y="1879787"/>
              <a:ext cx="3673101" cy="205254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5DF2736-8F7D-615A-62C8-3A492BD7967E}"/>
                </a:ext>
              </a:extLst>
            </p:cNvPr>
            <p:cNvSpPr txBox="1"/>
            <p:nvPr/>
          </p:nvSpPr>
          <p:spPr>
            <a:xfrm>
              <a:off x="4272216" y="4970929"/>
              <a:ext cx="3663251" cy="120032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ea typeface="+mn-lt"/>
                  <a:cs typeface="+mn-lt"/>
                </a:rPr>
                <a:t>Agriculture and city planning </a:t>
              </a:r>
              <a:r>
                <a:rPr lang="en-US" b="0" i="0" u="none" strike="noStrike" baseline="0">
                  <a:ea typeface="+mn-lt"/>
                  <a:cs typeface="+mn-lt"/>
                </a:rPr>
                <a:t>– </a:t>
              </a:r>
              <a:r>
                <a:rPr lang="en-US">
                  <a:ea typeface="+mn-lt"/>
                  <a:cs typeface="+mn-lt"/>
                </a:rPr>
                <a:t>Improved access to modern agricultural practices and user centric city design process </a:t>
              </a:r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B340196-7B01-5B0C-071A-09B660EF53DC}"/>
              </a:ext>
            </a:extLst>
          </p:cNvPr>
          <p:cNvGrpSpPr/>
          <p:nvPr/>
        </p:nvGrpSpPr>
        <p:grpSpPr>
          <a:xfrm>
            <a:off x="8086164" y="1883427"/>
            <a:ext cx="3556000" cy="4011419"/>
            <a:chOff x="8086164" y="1883427"/>
            <a:chExt cx="3556000" cy="4011419"/>
          </a:xfrm>
        </p:grpSpPr>
        <p:pic>
          <p:nvPicPr>
            <p:cNvPr id="12" name="Picture 11" descr="Avatar Robot Cafe DAWN by Ory Laboratory, supported by ADK Creative One,  wins Wood Pencil at D&amp;AD Awards 2020 | News | ADK">
              <a:extLst>
                <a:ext uri="{FF2B5EF4-FFF2-40B4-BE49-F238E27FC236}">
                  <a16:creationId xmlns:a16="http://schemas.microsoft.com/office/drawing/2014/main" id="{329E958E-D602-EDEF-E23F-3E55D73E80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86164" y="1883427"/>
              <a:ext cx="3542552" cy="223949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591F21-56E2-7646-52F1-42EE76A344ED}"/>
                </a:ext>
              </a:extLst>
            </p:cNvPr>
            <p:cNvSpPr txBox="1"/>
            <p:nvPr/>
          </p:nvSpPr>
          <p:spPr>
            <a:xfrm>
              <a:off x="8086165" y="4694517"/>
              <a:ext cx="3555999" cy="1200329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>
                  <a:ea typeface="+mn-lt"/>
                  <a:cs typeface="+mn-lt"/>
                </a:rPr>
                <a:t>Employment opportunities for the differently abled </a:t>
              </a:r>
              <a:r>
                <a:rPr lang="en-US" b="0" i="0" u="none" strike="noStrike" baseline="0">
                  <a:ea typeface="+mn-lt"/>
                  <a:cs typeface="+mn-lt"/>
                </a:rPr>
                <a:t>– </a:t>
              </a:r>
              <a:r>
                <a:rPr lang="en-US">
                  <a:ea typeface="+mn-lt"/>
                  <a:cs typeface="+mn-lt"/>
                </a:rPr>
                <a:t>for their voice for audiobooks, dubbing etc.</a:t>
              </a:r>
              <a:endParaRPr lang="en-US"/>
            </a:p>
          </p:txBody>
        </p:sp>
      </p:grpSp>
      <p:pic>
        <p:nvPicPr>
          <p:cNvPr id="17" name="Picture 16" descr="Revisiting Iron Man 3 ahead of Avengers: Infinity War">
            <a:extLst>
              <a:ext uri="{FF2B5EF4-FFF2-40B4-BE49-F238E27FC236}">
                <a16:creationId xmlns:a16="http://schemas.microsoft.com/office/drawing/2014/main" id="{509CC657-149C-9067-6F4C-7EA4C51C82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221" y="16097"/>
            <a:ext cx="11035552" cy="684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3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0277-B826-98DB-BEB9-66CD97676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the project needs from SGS 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8AB4B-DDBC-3C35-284D-C1A337B02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0" rIns="0" bIns="0" rtlCol="0" anchor="t">
            <a:normAutofit/>
          </a:bodyPr>
          <a:lstStyle/>
          <a:p>
            <a:r>
              <a:rPr lang="en-US" sz="4000">
                <a:solidFill>
                  <a:srgbClr val="FFFFFF">
                    <a:alpha val="60000"/>
                  </a:srgbClr>
                </a:solidFill>
              </a:rPr>
              <a:t>Access to projects (Civic listening, Suno Sunao)</a:t>
            </a:r>
          </a:p>
          <a:p>
            <a:r>
              <a:rPr lang="en-US" sz="4000">
                <a:solidFill>
                  <a:srgbClr val="FFFFFF">
                    <a:alpha val="60000"/>
                  </a:srgbClr>
                </a:solidFill>
              </a:rPr>
              <a:t>Advisory board</a:t>
            </a:r>
          </a:p>
          <a:p>
            <a:pPr marL="800100" lvl="1" indent="-342900">
              <a:buAutoNum type="arabicPeriod"/>
            </a:pPr>
            <a:r>
              <a:rPr lang="en-US" sz="2800">
                <a:solidFill>
                  <a:srgbClr val="FFFFFF">
                    <a:alpha val="60000"/>
                  </a:srgbClr>
                </a:solidFill>
              </a:rPr>
              <a:t>Design the guardrails for this project</a:t>
            </a:r>
          </a:p>
          <a:p>
            <a:pPr marL="800100" lvl="1" indent="-342900">
              <a:buAutoNum type="arabicPeriod"/>
            </a:pPr>
            <a:r>
              <a:rPr lang="en-US" sz="2800">
                <a:solidFill>
                  <a:srgbClr val="FFFFFF">
                    <a:alpha val="60000"/>
                  </a:srgbClr>
                </a:solidFill>
              </a:rPr>
              <a:t>Open doors with different stakeholders</a:t>
            </a:r>
          </a:p>
          <a:p>
            <a:pPr marL="0" indent="0">
              <a:buNone/>
            </a:pPr>
            <a:endParaRPr lang="en-US" sz="4000">
              <a:solidFill>
                <a:srgbClr val="FFFFFF">
                  <a:alpha val="60000"/>
                </a:srgbClr>
              </a:solidFill>
            </a:endParaRPr>
          </a:p>
          <a:p>
            <a:endParaRPr lang="en-US" sz="4000">
              <a:solidFill>
                <a:srgbClr val="FFFFFF">
                  <a:alpha val="60000"/>
                </a:srgbClr>
              </a:solidFill>
            </a:endParaRPr>
          </a:p>
          <a:p>
            <a:endParaRPr lang="en-US" sz="4000">
              <a:solidFill>
                <a:srgbClr val="FFFFFF">
                  <a:alpha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331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927A-CBC1-4CB6-ED38-1DFB0278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Other initiatives in India (potential collaborators)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67A2E1-80AF-D3D7-6794-CA06040C5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0" rIns="0" bIns="0" rtlCol="0" anchor="t">
            <a:normAutofit/>
          </a:bodyPr>
          <a:lstStyle/>
          <a:p>
            <a:r>
              <a:rPr lang="en-US">
                <a:solidFill>
                  <a:srgbClr val="FFFFFF">
                    <a:alpha val="60000"/>
                  </a:srgbClr>
                </a:solidFill>
              </a:rPr>
              <a:t>Reliance Jio </a:t>
            </a:r>
            <a:r>
              <a:rPr lang="en-US" err="1">
                <a:solidFill>
                  <a:srgbClr val="FFFFFF">
                    <a:alpha val="60000"/>
                  </a:srgbClr>
                </a:solidFill>
              </a:rPr>
              <a:t>Infocomm</a:t>
            </a:r>
            <a:r>
              <a:rPr lang="en-US">
                <a:solidFill>
                  <a:srgbClr val="FFFFFF">
                    <a:alpha val="60000"/>
                  </a:srgbClr>
                </a:solidFill>
              </a:rPr>
              <a:t> + Nvidia</a:t>
            </a:r>
          </a:p>
          <a:p>
            <a:r>
              <a:rPr lang="en-US">
                <a:solidFill>
                  <a:srgbClr val="FFFFFF">
                    <a:alpha val="60000"/>
                  </a:srgbClr>
                </a:solidFill>
              </a:rPr>
              <a:t>Microsoft-Karya Partnership</a:t>
            </a:r>
          </a:p>
          <a:p>
            <a:r>
              <a:rPr lang="en-US">
                <a:solidFill>
                  <a:srgbClr val="FFFFFF">
                    <a:alpha val="60000"/>
                  </a:srgbClr>
                </a:solidFill>
              </a:rPr>
              <a:t>AI4Bharat (IIT Madras)</a:t>
            </a:r>
          </a:p>
          <a:p>
            <a:r>
              <a:rPr lang="en-US">
                <a:solidFill>
                  <a:srgbClr val="FFFFFF">
                    <a:alpha val="60000"/>
                  </a:srgbClr>
                </a:solidFill>
              </a:rPr>
              <a:t>MyGov – Corona Helpdesk, MyGov Saathi, Ask VAHEI, Ask DISHA, </a:t>
            </a:r>
            <a:r>
              <a:rPr lang="en-US" err="1">
                <a:solidFill>
                  <a:srgbClr val="FFFFFF">
                    <a:alpha val="60000"/>
                  </a:srgbClr>
                </a:solidFill>
              </a:rPr>
              <a:t>PAi</a:t>
            </a:r>
            <a:r>
              <a:rPr lang="en-US">
                <a:solidFill>
                  <a:srgbClr val="FFFFFF">
                    <a:alpha val="60000"/>
                  </a:srgbClr>
                </a:solidFill>
              </a:rPr>
              <a:t>,</a:t>
            </a:r>
          </a:p>
          <a:p>
            <a:r>
              <a:rPr lang="en-US">
                <a:solidFill>
                  <a:srgbClr val="FFFFFF">
                    <a:alpha val="60000"/>
                  </a:srgbClr>
                </a:solidFill>
              </a:rPr>
              <a:t>Bhashini, </a:t>
            </a:r>
            <a:r>
              <a:rPr lang="en-US" err="1">
                <a:solidFill>
                  <a:srgbClr val="FFFFFF">
                    <a:alpha val="60000"/>
                  </a:srgbClr>
                </a:solidFill>
              </a:rPr>
              <a:t>Jugalbandi</a:t>
            </a:r>
            <a:r>
              <a:rPr lang="en-US">
                <a:solidFill>
                  <a:srgbClr val="FFFFFF">
                    <a:alpha val="60000"/>
                  </a:srgbClr>
                </a:solidFill>
              </a:rPr>
              <a:t>, </a:t>
            </a:r>
            <a:r>
              <a:rPr lang="en-US" err="1">
                <a:solidFill>
                  <a:srgbClr val="FFFFFF">
                    <a:alpha val="60000"/>
                  </a:srgbClr>
                </a:solidFill>
              </a:rPr>
              <a:t>Krutrim</a:t>
            </a:r>
            <a:r>
              <a:rPr lang="en-US">
                <a:solidFill>
                  <a:srgbClr val="FFFFFF">
                    <a:alpha val="60000"/>
                  </a:srgbClr>
                </a:solidFill>
              </a:rPr>
              <a:t> ai</a:t>
            </a:r>
          </a:p>
          <a:p>
            <a:r>
              <a:rPr lang="en-US">
                <a:solidFill>
                  <a:srgbClr val="FFFFFF">
                    <a:alpha val="60000"/>
                  </a:srgbClr>
                </a:solidFill>
              </a:rPr>
              <a:t>Suno Sunao – SGS Cohort 2 (they are already onboard).</a:t>
            </a:r>
          </a:p>
          <a:p>
            <a:endParaRPr lang="en-US">
              <a:solidFill>
                <a:srgbClr val="FFFFFF">
                  <a:alpha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013088"/>
      </p:ext>
    </p:extLst>
  </p:cSld>
  <p:clrMapOvr>
    <a:masterClrMapping/>
  </p:clrMapOvr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AB5C33EC26A4CB234C197A198EEA1" ma:contentTypeVersion="18" ma:contentTypeDescription="Create a new document." ma:contentTypeScope="" ma:versionID="1cf662b62083b670fb1f79c8033067c1">
  <xsd:schema xmlns:xsd="http://www.w3.org/2001/XMLSchema" xmlns:xs="http://www.w3.org/2001/XMLSchema" xmlns:p="http://schemas.microsoft.com/office/2006/metadata/properties" xmlns:ns2="27090c65-df3e-4037-85cd-ed9f2fdb1867" xmlns:ns3="a943f871-ea9d-4c21-9b0b-1d5f3b55ae98" targetNamespace="http://schemas.microsoft.com/office/2006/metadata/properties" ma:root="true" ma:fieldsID="c4121491804afc0ab4992d42b9708916" ns2:_="" ns3:_="">
    <xsd:import namespace="27090c65-df3e-4037-85cd-ed9f2fdb1867"/>
    <xsd:import namespace="a943f871-ea9d-4c21-9b0b-1d5f3b55a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90c65-df3e-4037-85cd-ed9f2fdb1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51d933-9d47-4fac-b9dd-99e3accbef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3f871-ea9d-4c21-9b0b-1d5f3b55a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description="" ma:hidden="true" ma:list="{846707bb-fb85-49dd-a110-d0937aef137d}" ma:internalName="TaxCatchAll" ma:showField="CatchAllData" ma:web="a943f871-ea9d-4c21-9b0b-1d5f3b55a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E43CB7F-BF78-45F0-9E44-30EA42BB83D2}"/>
</file>

<file path=customXml/itemProps2.xml><?xml version="1.0" encoding="utf-8"?>
<ds:datastoreItem xmlns:ds="http://schemas.openxmlformats.org/officeDocument/2006/customXml" ds:itemID="{6C97FB89-8417-44D3-AAF6-AF15E88287F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10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3DFloatVTI</vt:lpstr>
      <vt:lpstr>Project - Mone</vt:lpstr>
      <vt:lpstr>Problems</vt:lpstr>
      <vt:lpstr>Opportunities – Why now</vt:lpstr>
      <vt:lpstr>Solution – Voice market place</vt:lpstr>
      <vt:lpstr>Beneficiaries</vt:lpstr>
      <vt:lpstr>What the future beholds ?</vt:lpstr>
      <vt:lpstr>What will it look like</vt:lpstr>
      <vt:lpstr>Impact</vt:lpstr>
      <vt:lpstr>What the project needs from SGS ?</vt:lpstr>
      <vt:lpstr>Other initiatives in India (potential collaborators)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2</cp:revision>
  <dcterms:created xsi:type="dcterms:W3CDTF">2024-05-22T08:28:48Z</dcterms:created>
  <dcterms:modified xsi:type="dcterms:W3CDTF">2024-05-23T14:06:53Z</dcterms:modified>
</cp:coreProperties>
</file>