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entation.xml" ContentType="application/vnd.openxmlformats-officedocument.presentationml.presentation.main+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8" r:id="rId8"/>
    <p:sldId id="269" r:id="rId9"/>
    <p:sldId id="276" r:id="rId10"/>
    <p:sldId id="264" r:id="rId11"/>
    <p:sldId id="265"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94694"/>
  </p:normalViewPr>
  <p:slideViewPr>
    <p:cSldViewPr snapToGrid="0">
      <p:cViewPr varScale="1">
        <p:scale>
          <a:sx n="93" d="100"/>
          <a:sy n="93" d="100"/>
        </p:scale>
        <p:origin x="216" y="8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FBB6A-72C4-9BC5-CE37-65996BEB7BA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B827BA9-58AB-A532-AE6E-39D088CF3B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D7A9BEA-9E6F-A305-1CA0-0D67AA3D99C6}"/>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5" name="Footer Placeholder 4">
            <a:extLst>
              <a:ext uri="{FF2B5EF4-FFF2-40B4-BE49-F238E27FC236}">
                <a16:creationId xmlns:a16="http://schemas.microsoft.com/office/drawing/2014/main" id="{C985E159-EC2F-6425-9F52-75E98CE63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A5B44-BB45-CED0-8298-C80A4BD8E67F}"/>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242044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3F9E4-19D0-937A-CF92-08AE5D89F61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DD9CF65-7D0D-6489-D2C6-85D0E4D2372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158DA4-42BD-F045-E486-F5DA67905D61}"/>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5" name="Footer Placeholder 4">
            <a:extLst>
              <a:ext uri="{FF2B5EF4-FFF2-40B4-BE49-F238E27FC236}">
                <a16:creationId xmlns:a16="http://schemas.microsoft.com/office/drawing/2014/main" id="{F8FB2A02-CA37-EB84-2EAD-193A96260C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6374DD-14B8-A815-1C75-7B095D96E8DF}"/>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2509745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BCFD-E5E5-3548-DE0F-05AFB9AB6F8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E78968A-75E7-6260-F15E-333193C691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BBFCE27-5017-1210-A166-2BC3C0D399F9}"/>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5" name="Footer Placeholder 4">
            <a:extLst>
              <a:ext uri="{FF2B5EF4-FFF2-40B4-BE49-F238E27FC236}">
                <a16:creationId xmlns:a16="http://schemas.microsoft.com/office/drawing/2014/main" id="{DC0BB88A-0787-A172-9D89-0F7CAF419A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9DE36A-1E72-977F-FA8C-9BF328E513BB}"/>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3945851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4298D-AA86-C0E9-E9C3-A67E4BC91D0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01991EF-F050-EB87-0079-B3A033EABB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F173996-5CF5-A729-7C77-2775536B4BB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C9C4E01-4166-9993-A4E2-88D5F40CCB3D}"/>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6" name="Footer Placeholder 5">
            <a:extLst>
              <a:ext uri="{FF2B5EF4-FFF2-40B4-BE49-F238E27FC236}">
                <a16:creationId xmlns:a16="http://schemas.microsoft.com/office/drawing/2014/main" id="{EA46189F-9BF4-7ACB-CD62-499CFFC19A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43A06F-C4B9-9D35-F69D-A9B0F57ADD67}"/>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943165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AEBA1-5A60-7886-0001-468F418B7F1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EE73F9A-0D8D-66BD-CF81-8E1BAD2832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867FF7-F1D4-5800-16DD-7A53AC1511D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498A8E1-C46D-F5E0-25AB-AFAA975A7D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347006B-1919-4944-E15F-1A4A3494935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B802185-6936-2BBB-6EAC-E51DF3241E57}"/>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8" name="Footer Placeholder 7">
            <a:extLst>
              <a:ext uri="{FF2B5EF4-FFF2-40B4-BE49-F238E27FC236}">
                <a16:creationId xmlns:a16="http://schemas.microsoft.com/office/drawing/2014/main" id="{65C906AF-5563-1A0B-7712-AA9F158057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AAE8D2-BD03-4D7B-5847-4B155F4D7A0E}"/>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3707575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4A84F-A601-23BD-D422-E5AE58BFCFA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A915781-BAB7-EAC0-CCA0-C8CFA522EC92}"/>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4" name="Footer Placeholder 3">
            <a:extLst>
              <a:ext uri="{FF2B5EF4-FFF2-40B4-BE49-F238E27FC236}">
                <a16:creationId xmlns:a16="http://schemas.microsoft.com/office/drawing/2014/main" id="{764C8769-B1CD-8CA1-0F03-49DA5B5355E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029759-A5E2-3E07-76FC-B7BE66F52C4A}"/>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30868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DD8820-ECB7-8E00-D872-15ECB7CF95AD}"/>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3" name="Footer Placeholder 2">
            <a:extLst>
              <a:ext uri="{FF2B5EF4-FFF2-40B4-BE49-F238E27FC236}">
                <a16:creationId xmlns:a16="http://schemas.microsoft.com/office/drawing/2014/main" id="{21E48964-6D6A-AA6E-B625-D673460703E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6AA1F8-706F-FCFF-0447-E17F55EA5366}"/>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2346993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DA25B-705F-639D-D0D2-50E55930DAD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465FCC9-F2D9-60BD-CBB2-8B84BDEAC9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02F1266-F878-887F-02AC-0C9C1E64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FBB30E9-74BF-BF62-8D1A-61C1D02409F7}"/>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6" name="Footer Placeholder 5">
            <a:extLst>
              <a:ext uri="{FF2B5EF4-FFF2-40B4-BE49-F238E27FC236}">
                <a16:creationId xmlns:a16="http://schemas.microsoft.com/office/drawing/2014/main" id="{B12288A7-2857-793F-9732-AA51363C47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374206-1588-BC87-4302-1D2CD84372F8}"/>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1421149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2CE3-A64D-47AB-6A2F-A92F46D0E71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A024254-021C-CD33-64FC-A6295D5E09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EBCC08-BABE-1C84-1A23-76EC54F12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86B583A-0314-D1E4-D5C8-D038BE10ADBB}"/>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6" name="Footer Placeholder 5">
            <a:extLst>
              <a:ext uri="{FF2B5EF4-FFF2-40B4-BE49-F238E27FC236}">
                <a16:creationId xmlns:a16="http://schemas.microsoft.com/office/drawing/2014/main" id="{081F0538-0EC0-06BF-85D5-9A4B81908D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94433E-9A91-3049-9298-651A1FDA7C30}"/>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2358744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2102F-39FD-C117-2B1E-99CB71943D7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B161F32-DC91-17F0-4FFB-DEBF36640AD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9913ADF-3845-49C7-35B9-E8BF9BA42823}"/>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5" name="Footer Placeholder 4">
            <a:extLst>
              <a:ext uri="{FF2B5EF4-FFF2-40B4-BE49-F238E27FC236}">
                <a16:creationId xmlns:a16="http://schemas.microsoft.com/office/drawing/2014/main" id="{EA6498D5-7B11-C7DC-8151-B632F0CFF9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2F3F8-42E6-1D0B-C6CF-971AA827AB67}"/>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1601403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A2BDBF-8C33-2893-114A-D4DF69CBC22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F0F2C00-44C4-3002-1907-55D48C85F72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8B4B8CD-5376-CCE5-4915-47CD9ADE50AA}"/>
              </a:ext>
            </a:extLst>
          </p:cNvPr>
          <p:cNvSpPr>
            <a:spLocks noGrp="1"/>
          </p:cNvSpPr>
          <p:nvPr>
            <p:ph type="dt" sz="half" idx="10"/>
          </p:nvPr>
        </p:nvSpPr>
        <p:spPr/>
        <p:txBody>
          <a:bodyPr/>
          <a:lstStyle/>
          <a:p>
            <a:fld id="{2BC1B7E1-5B0E-674B-91B9-E7C2022B53B7}" type="datetimeFigureOut">
              <a:rPr lang="en-US" smtClean="0"/>
              <a:t>5/23/24</a:t>
            </a:fld>
            <a:endParaRPr lang="en-US"/>
          </a:p>
        </p:txBody>
      </p:sp>
      <p:sp>
        <p:nvSpPr>
          <p:cNvPr id="5" name="Footer Placeholder 4">
            <a:extLst>
              <a:ext uri="{FF2B5EF4-FFF2-40B4-BE49-F238E27FC236}">
                <a16:creationId xmlns:a16="http://schemas.microsoft.com/office/drawing/2014/main" id="{910C4D36-1BB6-29FC-8127-AF28514647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D01813-EB2C-96D9-6080-3245E4979BE7}"/>
              </a:ext>
            </a:extLst>
          </p:cNvPr>
          <p:cNvSpPr>
            <a:spLocks noGrp="1"/>
          </p:cNvSpPr>
          <p:nvPr>
            <p:ph type="sldNum" sz="quarter" idx="12"/>
          </p:nvPr>
        </p:nvSpPr>
        <p:spPr/>
        <p:txBody>
          <a:bodyPr/>
          <a:lstStyle/>
          <a:p>
            <a:fld id="{0416BF4A-056F-A54F-9F66-AF49C2A94866}" type="slidenum">
              <a:rPr lang="en-US" smtClean="0"/>
              <a:t>‹#›</a:t>
            </a:fld>
            <a:endParaRPr lang="en-US"/>
          </a:p>
        </p:txBody>
      </p:sp>
    </p:spTree>
    <p:extLst>
      <p:ext uri="{BB962C8B-B14F-4D97-AF65-F5344CB8AC3E}">
        <p14:creationId xmlns:p14="http://schemas.microsoft.com/office/powerpoint/2010/main" val="35651129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5B5314-804B-DF65-E9AC-648AA00B98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DC9CFBC-86FE-2A40-204B-92B87AF241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0524EEA-E3F5-8CFA-52FF-8BBD4C60C1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C1B7E1-5B0E-674B-91B9-E7C2022B53B7}" type="datetimeFigureOut">
              <a:rPr lang="en-US" smtClean="0"/>
              <a:t>5/23/24</a:t>
            </a:fld>
            <a:endParaRPr lang="en-US"/>
          </a:p>
        </p:txBody>
      </p:sp>
      <p:sp>
        <p:nvSpPr>
          <p:cNvPr id="5" name="Footer Placeholder 4">
            <a:extLst>
              <a:ext uri="{FF2B5EF4-FFF2-40B4-BE49-F238E27FC236}">
                <a16:creationId xmlns:a16="http://schemas.microsoft.com/office/drawing/2014/main" id="{40871770-C725-020B-BD54-6C6A9C0DDE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C6C0E70-DA3D-C62E-A69C-8A2DC81F7A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16BF4A-056F-A54F-9F66-AF49C2A94866}" type="slidenum">
              <a:rPr lang="en-US" smtClean="0"/>
              <a:t>‹#›</a:t>
            </a:fld>
            <a:endParaRPr lang="en-US"/>
          </a:p>
        </p:txBody>
      </p:sp>
    </p:spTree>
    <p:extLst>
      <p:ext uri="{BB962C8B-B14F-4D97-AF65-F5344CB8AC3E}">
        <p14:creationId xmlns:p14="http://schemas.microsoft.com/office/powerpoint/2010/main" val="950929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9246109-392F-FDAD-EC04-8E475C299D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651"/>
          <a:stretch/>
        </p:blipFill>
        <p:spPr bwMode="auto">
          <a:xfrm>
            <a:off x="822585" y="645106"/>
            <a:ext cx="5092841" cy="5247747"/>
          </a:xfrm>
          <a:prstGeom prst="rect">
            <a:avLst/>
          </a:prstGeom>
          <a:noFill/>
          <a:extLst>
            <a:ext uri="{909E8E84-426E-40DD-AFC4-6F175D3DCCD1}">
              <a14:hiddenFill xmlns:a14="http://schemas.microsoft.com/office/drawing/2010/main">
                <a:solidFill>
                  <a:srgbClr val="FFFFFF"/>
                </a:solidFill>
              </a14:hiddenFill>
            </a:ext>
          </a:extLst>
        </p:spPr>
      </p:pic>
      <p:sp>
        <p:nvSpPr>
          <p:cNvPr id="1052" name="Content Placeholder 1040">
            <a:extLst>
              <a:ext uri="{FF2B5EF4-FFF2-40B4-BE49-F238E27FC236}">
                <a16:creationId xmlns:a16="http://schemas.microsoft.com/office/drawing/2014/main" id="{E4F74096-D896-9B10-7BD2-F8F655FB672F}"/>
              </a:ext>
            </a:extLst>
          </p:cNvPr>
          <p:cNvSpPr>
            <a:spLocks noGrp="1"/>
          </p:cNvSpPr>
          <p:nvPr>
            <p:ph idx="1"/>
          </p:nvPr>
        </p:nvSpPr>
        <p:spPr>
          <a:xfrm>
            <a:off x="6006866" y="645106"/>
            <a:ext cx="5999018" cy="5247747"/>
          </a:xfrm>
        </p:spPr>
        <p:txBody>
          <a:bodyPr>
            <a:normAutofit fontScale="62500" lnSpcReduction="20000"/>
          </a:bodyPr>
          <a:lstStyle/>
          <a:p>
            <a:pPr marL="0" indent="0" algn="ctr">
              <a:buNone/>
            </a:pPr>
            <a:endParaRPr lang="en-US" dirty="0"/>
          </a:p>
          <a:p>
            <a:pPr marL="0" indent="0" algn="ctr">
              <a:buNone/>
            </a:pPr>
            <a:r>
              <a:rPr lang="en-US" dirty="0"/>
              <a:t>JAPAN INDIA TRANSFORMATIVE TECHNOLOGY NETWORK (JITTN)</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3800" b="1" dirty="0"/>
              <a:t>ELICITOR`S ENIGMA</a:t>
            </a:r>
          </a:p>
          <a:p>
            <a:pPr marL="0" indent="0" algn="ctr">
              <a:buNone/>
            </a:pPr>
            <a:endParaRPr lang="en-US" dirty="0"/>
          </a:p>
          <a:p>
            <a:pPr marL="0" indent="0" algn="ctr">
              <a:buNone/>
            </a:pPr>
            <a:endParaRPr lang="en-US" dirty="0"/>
          </a:p>
          <a:p>
            <a:pPr marL="0" indent="0" algn="ctr">
              <a:buNone/>
            </a:pPr>
            <a:r>
              <a:rPr lang="en-US" dirty="0"/>
              <a:t>Presenters</a:t>
            </a:r>
          </a:p>
          <a:p>
            <a:pPr marL="0" indent="0" algn="ctr">
              <a:buNone/>
            </a:pPr>
            <a:r>
              <a:rPr lang="en-US" dirty="0"/>
              <a:t>Amit Kumar Singh, Advocate</a:t>
            </a:r>
          </a:p>
          <a:p>
            <a:pPr marL="0" indent="0" algn="ctr">
              <a:buNone/>
            </a:pPr>
            <a:r>
              <a:rPr lang="en-US" dirty="0"/>
              <a:t>Amrutha </a:t>
            </a:r>
            <a:r>
              <a:rPr lang="en-US" dirty="0" err="1"/>
              <a:t>Rathina</a:t>
            </a:r>
            <a:r>
              <a:rPr lang="en-US" dirty="0"/>
              <a:t> Sampath, IP Analyst &amp; Patent Agent</a:t>
            </a:r>
          </a:p>
          <a:p>
            <a:pPr marL="0" indent="0" algn="ctr">
              <a:buNone/>
            </a:pPr>
            <a:r>
              <a:rPr lang="en-US" dirty="0"/>
              <a:t>23</a:t>
            </a:r>
            <a:r>
              <a:rPr lang="en-US" baseline="30000" dirty="0"/>
              <a:t>rd</a:t>
            </a:r>
            <a:r>
              <a:rPr lang="en-US" dirty="0"/>
              <a:t> May 2024</a:t>
            </a:r>
          </a:p>
          <a:p>
            <a:pPr marL="0" indent="0">
              <a:buNone/>
            </a:pPr>
            <a:endParaRPr lang="en-US" dirty="0"/>
          </a:p>
          <a:p>
            <a:pPr marL="0" indent="0">
              <a:buNone/>
            </a:pPr>
            <a:r>
              <a:rPr lang="en-US" dirty="0"/>
              <a:t> </a:t>
            </a:r>
          </a:p>
        </p:txBody>
      </p:sp>
      <p:sp>
        <p:nvSpPr>
          <p:cNvPr id="4" name="Slide Number Placeholder 3">
            <a:extLst>
              <a:ext uri="{FF2B5EF4-FFF2-40B4-BE49-F238E27FC236}">
                <a16:creationId xmlns:a16="http://schemas.microsoft.com/office/drawing/2014/main" id="{2BBA38C3-F299-FBD3-593A-1461F7F46538}"/>
              </a:ext>
            </a:extLst>
          </p:cNvPr>
          <p:cNvSpPr>
            <a:spLocks noGrp="1"/>
          </p:cNvSpPr>
          <p:nvPr>
            <p:ph type="sldNum" sz="quarter" idx="12"/>
          </p:nvPr>
        </p:nvSpPr>
        <p:spPr>
          <a:xfrm>
            <a:off x="9900458" y="6459785"/>
            <a:ext cx="1312025" cy="365125"/>
          </a:xfrm>
          <a:prstGeom prst="ellipse">
            <a:avLst/>
          </a:prstGeom>
        </p:spPr>
        <p:txBody>
          <a:bodyPr vert="horz" lIns="91440" tIns="45720" rIns="91440" bIns="45720" rtlCol="0">
            <a:normAutofit lnSpcReduction="10000"/>
          </a:bodyPr>
          <a:lstStyle/>
          <a:p>
            <a:pPr>
              <a:spcAft>
                <a:spcPts val="600"/>
              </a:spcAft>
            </a:pPr>
            <a:fld id="{A20C3FF4-4A25-468F-9DBF-BB08E4EF836F}" type="slidenum">
              <a:rPr lang="en-US"/>
              <a:pPr>
                <a:spcAft>
                  <a:spcPts val="600"/>
                </a:spcAft>
              </a:pPr>
              <a:t>1</a:t>
            </a:fld>
            <a:endParaRPr lang="en-US" dirty="0"/>
          </a:p>
        </p:txBody>
      </p:sp>
      <p:sp>
        <p:nvSpPr>
          <p:cNvPr id="2" name="Footer Placeholder 6">
            <a:extLst>
              <a:ext uri="{FF2B5EF4-FFF2-40B4-BE49-F238E27FC236}">
                <a16:creationId xmlns:a16="http://schemas.microsoft.com/office/drawing/2014/main" id="{AE832E21-B539-FA9F-C41A-5470EF538453}"/>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1830869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64765-4770-CFBB-41A4-272AD6F0656B}"/>
              </a:ext>
            </a:extLst>
          </p:cNvPr>
          <p:cNvSpPr>
            <a:spLocks noGrp="1"/>
          </p:cNvSpPr>
          <p:nvPr>
            <p:ph type="title"/>
          </p:nvPr>
        </p:nvSpPr>
        <p:spPr/>
        <p:txBody>
          <a:bodyPr/>
          <a:lstStyle/>
          <a:p>
            <a:r>
              <a:rPr lang="en-US" dirty="0"/>
              <a:t>Elicitor`s Enigma </a:t>
            </a:r>
          </a:p>
        </p:txBody>
      </p:sp>
      <p:sp>
        <p:nvSpPr>
          <p:cNvPr id="3" name="Content Placeholder 2">
            <a:extLst>
              <a:ext uri="{FF2B5EF4-FFF2-40B4-BE49-F238E27FC236}">
                <a16:creationId xmlns:a16="http://schemas.microsoft.com/office/drawing/2014/main" id="{34784178-0A8B-4A08-5DDD-41CE527C55CC}"/>
              </a:ext>
            </a:extLst>
          </p:cNvPr>
          <p:cNvSpPr>
            <a:spLocks noGrp="1"/>
          </p:cNvSpPr>
          <p:nvPr>
            <p:ph idx="1"/>
          </p:nvPr>
        </p:nvSpPr>
        <p:spPr/>
        <p:txBody>
          <a:bodyPr>
            <a:normAutofit/>
          </a:bodyPr>
          <a:lstStyle/>
          <a:p>
            <a:pPr marL="457200" lvl="1" indent="0">
              <a:buNone/>
            </a:pPr>
            <a:r>
              <a:rPr lang="en-US" dirty="0"/>
              <a:t>Background </a:t>
            </a:r>
          </a:p>
          <a:p>
            <a:pPr lvl="2"/>
            <a:r>
              <a:rPr lang="en-US" dirty="0"/>
              <a:t>The Loss</a:t>
            </a:r>
          </a:p>
          <a:p>
            <a:pPr lvl="2"/>
            <a:r>
              <a:rPr lang="en-US" dirty="0"/>
              <a:t>The Flow</a:t>
            </a:r>
          </a:p>
          <a:p>
            <a:pPr lvl="2"/>
            <a:r>
              <a:rPr lang="en-US" dirty="0"/>
              <a:t>The Lost </a:t>
            </a:r>
          </a:p>
          <a:p>
            <a:pPr lvl="2"/>
            <a:r>
              <a:rPr lang="en-US" dirty="0"/>
              <a:t>The Migrated</a:t>
            </a:r>
          </a:p>
          <a:p>
            <a:pPr marL="457200" lvl="1" indent="0">
              <a:buNone/>
            </a:pPr>
            <a:r>
              <a:rPr lang="en-US" dirty="0"/>
              <a:t>Facts </a:t>
            </a:r>
          </a:p>
          <a:p>
            <a:pPr lvl="2"/>
            <a:r>
              <a:rPr lang="en-US" dirty="0"/>
              <a:t>Happenings </a:t>
            </a:r>
          </a:p>
          <a:p>
            <a:pPr lvl="2"/>
            <a:r>
              <a:rPr lang="en-US" dirty="0"/>
              <a:t>Following of Suit</a:t>
            </a:r>
          </a:p>
          <a:p>
            <a:pPr lvl="2"/>
            <a:r>
              <a:rPr lang="en-US" dirty="0"/>
              <a:t>The Loss yet again </a:t>
            </a:r>
          </a:p>
          <a:p>
            <a:pPr lvl="2"/>
            <a:r>
              <a:rPr lang="en-US" dirty="0"/>
              <a:t>The Continuum </a:t>
            </a:r>
          </a:p>
        </p:txBody>
      </p:sp>
      <p:sp>
        <p:nvSpPr>
          <p:cNvPr id="5" name="Slide Number Placeholder 4">
            <a:extLst>
              <a:ext uri="{FF2B5EF4-FFF2-40B4-BE49-F238E27FC236}">
                <a16:creationId xmlns:a16="http://schemas.microsoft.com/office/drawing/2014/main" id="{F6D424DD-A3FF-2F44-EAE1-DAE5AF64C987}"/>
              </a:ext>
            </a:extLst>
          </p:cNvPr>
          <p:cNvSpPr>
            <a:spLocks noGrp="1"/>
          </p:cNvSpPr>
          <p:nvPr>
            <p:ph type="sldNum" sz="quarter" idx="12"/>
          </p:nvPr>
        </p:nvSpPr>
        <p:spPr/>
        <p:txBody>
          <a:bodyPr/>
          <a:lstStyle/>
          <a:p>
            <a:fld id="{A20C3FF4-4A25-468F-9DBF-BB08E4EF836F}" type="slidenum">
              <a:rPr lang="en-US" smtClean="0"/>
              <a:t>2</a:t>
            </a:fld>
            <a:endParaRPr lang="en-US" dirty="0"/>
          </a:p>
        </p:txBody>
      </p:sp>
      <p:sp>
        <p:nvSpPr>
          <p:cNvPr id="6" name="Footer Placeholder 6">
            <a:extLst>
              <a:ext uri="{FF2B5EF4-FFF2-40B4-BE49-F238E27FC236}">
                <a16:creationId xmlns:a16="http://schemas.microsoft.com/office/drawing/2014/main" id="{09FD55E1-D8F6-F9DC-2404-5B42AE1A594E}"/>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294914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09BA-DBFB-3518-A522-8B772E411C77}"/>
              </a:ext>
            </a:extLst>
          </p:cNvPr>
          <p:cNvSpPr>
            <a:spLocks noGrp="1"/>
          </p:cNvSpPr>
          <p:nvPr>
            <p:ph type="title"/>
          </p:nvPr>
        </p:nvSpPr>
        <p:spPr/>
        <p:txBody>
          <a:bodyPr/>
          <a:lstStyle/>
          <a:p>
            <a:r>
              <a:rPr lang="en-US" dirty="0"/>
              <a:t>Explained </a:t>
            </a:r>
          </a:p>
        </p:txBody>
      </p:sp>
      <p:sp>
        <p:nvSpPr>
          <p:cNvPr id="3" name="Content Placeholder 2">
            <a:extLst>
              <a:ext uri="{FF2B5EF4-FFF2-40B4-BE49-F238E27FC236}">
                <a16:creationId xmlns:a16="http://schemas.microsoft.com/office/drawing/2014/main" id="{EC723D55-6057-ADF3-3286-F929A813C15C}"/>
              </a:ext>
            </a:extLst>
          </p:cNvPr>
          <p:cNvSpPr>
            <a:spLocks noGrp="1"/>
          </p:cNvSpPr>
          <p:nvPr>
            <p:ph idx="1"/>
          </p:nvPr>
        </p:nvSpPr>
        <p:spPr/>
        <p:txBody>
          <a:bodyPr>
            <a:normAutofit/>
          </a:bodyPr>
          <a:lstStyle/>
          <a:p>
            <a:pPr marL="0" indent="0">
              <a:buNone/>
            </a:pPr>
            <a:endParaRPr lang="en-GB" dirty="0"/>
          </a:p>
          <a:p>
            <a:pPr marL="457200" indent="-457200">
              <a:buFont typeface="+mj-lt"/>
              <a:buAutoNum type="arabicPeriod"/>
            </a:pPr>
            <a:endParaRPr lang="en-GB" dirty="0"/>
          </a:p>
          <a:p>
            <a:pPr marL="0" indent="0">
              <a:buNone/>
            </a:pPr>
            <a:r>
              <a:rPr lang="en-GB" dirty="0"/>
              <a:t> </a:t>
            </a:r>
          </a:p>
        </p:txBody>
      </p:sp>
      <p:sp>
        <p:nvSpPr>
          <p:cNvPr id="5" name="Slide Number Placeholder 4">
            <a:extLst>
              <a:ext uri="{FF2B5EF4-FFF2-40B4-BE49-F238E27FC236}">
                <a16:creationId xmlns:a16="http://schemas.microsoft.com/office/drawing/2014/main" id="{23E4DA63-51E9-9C1F-FBC3-9FCA4D8852C2}"/>
              </a:ext>
            </a:extLst>
          </p:cNvPr>
          <p:cNvSpPr>
            <a:spLocks noGrp="1"/>
          </p:cNvSpPr>
          <p:nvPr>
            <p:ph type="sldNum" sz="quarter" idx="12"/>
          </p:nvPr>
        </p:nvSpPr>
        <p:spPr/>
        <p:txBody>
          <a:bodyPr/>
          <a:lstStyle/>
          <a:p>
            <a:fld id="{A20C3FF4-4A25-468F-9DBF-BB08E4EF836F}" type="slidenum">
              <a:rPr lang="en-US" smtClean="0"/>
              <a:t>3</a:t>
            </a:fld>
            <a:endParaRPr lang="en-US"/>
          </a:p>
        </p:txBody>
      </p:sp>
      <p:sp>
        <p:nvSpPr>
          <p:cNvPr id="6" name="TextBox 5">
            <a:extLst>
              <a:ext uri="{FF2B5EF4-FFF2-40B4-BE49-F238E27FC236}">
                <a16:creationId xmlns:a16="http://schemas.microsoft.com/office/drawing/2014/main" id="{EA0F91F3-2651-D274-8141-DE1B3F4B6705}"/>
              </a:ext>
            </a:extLst>
          </p:cNvPr>
          <p:cNvSpPr txBox="1"/>
          <p:nvPr/>
        </p:nvSpPr>
        <p:spPr>
          <a:xfrm>
            <a:off x="2078182" y="2008909"/>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D5FE35E6-3E7E-7799-44E5-43D4F366B87E}"/>
              </a:ext>
            </a:extLst>
          </p:cNvPr>
          <p:cNvSpPr txBox="1"/>
          <p:nvPr/>
        </p:nvSpPr>
        <p:spPr>
          <a:xfrm>
            <a:off x="838200" y="1510146"/>
            <a:ext cx="10259290" cy="4524315"/>
          </a:xfrm>
          <a:prstGeom prst="rect">
            <a:avLst/>
          </a:prstGeom>
          <a:noFill/>
        </p:spPr>
        <p:txBody>
          <a:bodyPr wrap="square" rtlCol="0">
            <a:spAutoFit/>
          </a:bodyPr>
          <a:lstStyle/>
          <a:p>
            <a:r>
              <a:rPr lang="en-US" dirty="0"/>
              <a:t>Japan of 80s-Riding high on Economic Boom </a:t>
            </a:r>
          </a:p>
          <a:p>
            <a:endParaRPr lang="en-US" dirty="0"/>
          </a:p>
          <a:p>
            <a:pPr lvl="2"/>
            <a:r>
              <a:rPr lang="en-US" dirty="0"/>
              <a:t>US enacts Bayh Dole Act -12</a:t>
            </a:r>
            <a:r>
              <a:rPr lang="en-US" baseline="30000" dirty="0"/>
              <a:t>th</a:t>
            </a:r>
            <a:r>
              <a:rPr lang="en-US" dirty="0"/>
              <a:t> December 1980</a:t>
            </a:r>
          </a:p>
          <a:p>
            <a:pPr lvl="2"/>
            <a:r>
              <a:rPr lang="en-GB" b="0" i="0" dirty="0">
                <a:solidFill>
                  <a:srgbClr val="202124"/>
                </a:solidFill>
                <a:effectLst/>
                <a:highlight>
                  <a:srgbClr val="FFFFFF"/>
                </a:highlight>
                <a:latin typeface="Google Sans"/>
              </a:rPr>
              <a:t>Small Business Innovation Research Development Act (SBIR) -1982</a:t>
            </a:r>
          </a:p>
          <a:p>
            <a:pPr lvl="2"/>
            <a:r>
              <a:rPr lang="en-GB" b="0" i="0" dirty="0">
                <a:solidFill>
                  <a:srgbClr val="202124"/>
                </a:solidFill>
                <a:effectLst/>
                <a:highlight>
                  <a:srgbClr val="FFFFFF"/>
                </a:highlight>
                <a:latin typeface="Google Sans"/>
              </a:rPr>
              <a:t>Small Business Technology Transfer (STTR)-1992</a:t>
            </a:r>
          </a:p>
          <a:p>
            <a:endParaRPr lang="en-GB" b="0" i="0" dirty="0">
              <a:solidFill>
                <a:srgbClr val="202124"/>
              </a:solidFill>
              <a:effectLst/>
              <a:highlight>
                <a:srgbClr val="FFFFFF"/>
              </a:highlight>
              <a:latin typeface="Google Sans"/>
            </a:endParaRPr>
          </a:p>
          <a:p>
            <a:r>
              <a:rPr lang="en-US" dirty="0"/>
              <a:t>A three-stage system of promoting innovation </a:t>
            </a:r>
          </a:p>
          <a:p>
            <a:r>
              <a:rPr lang="en-US" dirty="0"/>
              <a:t>	Grants at Public Research Places- Upper limit 800K USD</a:t>
            </a:r>
          </a:p>
          <a:p>
            <a:r>
              <a:rPr lang="en-US" dirty="0"/>
              <a:t>	Expansion Grant- Upper Limit 6 Mil USD</a:t>
            </a:r>
          </a:p>
          <a:p>
            <a:r>
              <a:rPr lang="en-US" dirty="0"/>
              <a:t>	Govt Contracts- No upper limit </a:t>
            </a:r>
          </a:p>
          <a:p>
            <a:endParaRPr lang="en-US" dirty="0"/>
          </a:p>
          <a:p>
            <a:pPr algn="just"/>
            <a:r>
              <a:rPr lang="en-US" dirty="0"/>
              <a:t>Big American Companies move with closure of their research labs, aware that there is another innovation system to arrive at Tax Payers` expense, Japanese Follow Suit of closure of CRLs without such backup. </a:t>
            </a:r>
          </a:p>
          <a:p>
            <a:r>
              <a:rPr lang="en-US" dirty="0"/>
              <a:t> </a:t>
            </a:r>
          </a:p>
          <a:p>
            <a:endParaRPr lang="en-US" dirty="0"/>
          </a:p>
        </p:txBody>
      </p:sp>
      <p:sp>
        <p:nvSpPr>
          <p:cNvPr id="9" name="Footer Placeholder 6">
            <a:extLst>
              <a:ext uri="{FF2B5EF4-FFF2-40B4-BE49-F238E27FC236}">
                <a16:creationId xmlns:a16="http://schemas.microsoft.com/office/drawing/2014/main" id="{ECCAD35C-5FB5-ACFC-D123-E2FFFE2C98B1}"/>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271299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705B-15E6-0530-4043-7F94D01BB4F2}"/>
              </a:ext>
            </a:extLst>
          </p:cNvPr>
          <p:cNvSpPr>
            <a:spLocks noGrp="1"/>
          </p:cNvSpPr>
          <p:nvPr>
            <p:ph type="title"/>
          </p:nvPr>
        </p:nvSpPr>
        <p:spPr/>
        <p:txBody>
          <a:bodyPr/>
          <a:lstStyle/>
          <a:p>
            <a:r>
              <a:rPr lang="en-US" dirty="0"/>
              <a:t>Further </a:t>
            </a:r>
          </a:p>
        </p:txBody>
      </p:sp>
      <p:sp>
        <p:nvSpPr>
          <p:cNvPr id="3" name="Content Placeholder 2">
            <a:extLst>
              <a:ext uri="{FF2B5EF4-FFF2-40B4-BE49-F238E27FC236}">
                <a16:creationId xmlns:a16="http://schemas.microsoft.com/office/drawing/2014/main" id="{2677EF87-ABE0-8CE5-78FA-5CEC44D0EA15}"/>
              </a:ext>
            </a:extLst>
          </p:cNvPr>
          <p:cNvSpPr>
            <a:spLocks noGrp="1"/>
          </p:cNvSpPr>
          <p:nvPr>
            <p:ph idx="1"/>
          </p:nvPr>
        </p:nvSpPr>
        <p:spPr>
          <a:xfrm>
            <a:off x="671945" y="1690688"/>
            <a:ext cx="10515600" cy="4351338"/>
          </a:xfrm>
        </p:spPr>
        <p:txBody>
          <a:bodyPr>
            <a:normAutofit/>
          </a:bodyPr>
          <a:lstStyle/>
          <a:p>
            <a:pPr algn="just"/>
            <a:r>
              <a:rPr lang="en-US" sz="2000" dirty="0"/>
              <a:t>Those senior scientists who were forced to change departments or move away benefitted from three propositions in the US.</a:t>
            </a:r>
          </a:p>
          <a:p>
            <a:pPr algn="just"/>
            <a:r>
              <a:rPr lang="en-US" sz="2000" dirty="0"/>
              <a:t>In Japan they had to work in different departments, and they moved away to different countries developing them, beneficiaries –Taiwan, China, S. Korea to name a few </a:t>
            </a:r>
          </a:p>
          <a:p>
            <a:pPr algn="just"/>
            <a:r>
              <a:rPr lang="en-US" sz="2000" dirty="0"/>
              <a:t>In India, brain drain happens at most levels of academia and research as the NIS cannot cater to aspirational, financial and infra needs of researchers </a:t>
            </a:r>
          </a:p>
          <a:p>
            <a:pPr algn="just"/>
            <a:r>
              <a:rPr lang="en-US" sz="2000" dirty="0"/>
              <a:t>Timeline-1980-2000 (As new patent act came in Japan in 2002, new company law in 2005, New IP court at Tokyo High court and US patent law changed in 2013 from ”First to Invent” to “First to File” )</a:t>
            </a:r>
          </a:p>
        </p:txBody>
      </p:sp>
      <p:sp>
        <p:nvSpPr>
          <p:cNvPr id="5" name="Slide Number Placeholder 4">
            <a:extLst>
              <a:ext uri="{FF2B5EF4-FFF2-40B4-BE49-F238E27FC236}">
                <a16:creationId xmlns:a16="http://schemas.microsoft.com/office/drawing/2014/main" id="{9EC762F2-433B-9B5D-57B9-386F173B07F7}"/>
              </a:ext>
            </a:extLst>
          </p:cNvPr>
          <p:cNvSpPr>
            <a:spLocks noGrp="1"/>
          </p:cNvSpPr>
          <p:nvPr>
            <p:ph type="sldNum" sz="quarter" idx="12"/>
          </p:nvPr>
        </p:nvSpPr>
        <p:spPr/>
        <p:txBody>
          <a:bodyPr/>
          <a:lstStyle/>
          <a:p>
            <a:fld id="{A20C3FF4-4A25-468F-9DBF-BB08E4EF836F}" type="slidenum">
              <a:rPr lang="en-US" smtClean="0"/>
              <a:t>4</a:t>
            </a:fld>
            <a:endParaRPr lang="en-US" dirty="0"/>
          </a:p>
        </p:txBody>
      </p:sp>
      <p:sp>
        <p:nvSpPr>
          <p:cNvPr id="7" name="Footer Placeholder 6">
            <a:extLst>
              <a:ext uri="{FF2B5EF4-FFF2-40B4-BE49-F238E27FC236}">
                <a16:creationId xmlns:a16="http://schemas.microsoft.com/office/drawing/2014/main" id="{56C723C0-D07C-03CD-3F25-840A5BD40831}"/>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3899169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A003A-7F6B-93E0-8805-A4E2D25588D9}"/>
              </a:ext>
            </a:extLst>
          </p:cNvPr>
          <p:cNvSpPr>
            <a:spLocks noGrp="1"/>
          </p:cNvSpPr>
          <p:nvPr>
            <p:ph type="title"/>
          </p:nvPr>
        </p:nvSpPr>
        <p:spPr>
          <a:xfrm>
            <a:off x="838200" y="410368"/>
            <a:ext cx="10515600" cy="1325563"/>
          </a:xfrm>
        </p:spPr>
        <p:txBody>
          <a:bodyPr>
            <a:normAutofit fontScale="90000"/>
          </a:bodyPr>
          <a:lstStyle/>
          <a:p>
            <a:pPr algn="ctr"/>
            <a:r>
              <a:rPr lang="en-US" sz="3300" dirty="0"/>
              <a:t>Lacunae in Terra et in Literature</a:t>
            </a:r>
            <a:br>
              <a:rPr lang="en-US" sz="3300" dirty="0"/>
            </a:br>
            <a:r>
              <a:rPr lang="en-US" sz="3300" dirty="0"/>
              <a:t>Gaps at the Ground &amp; Literature  </a:t>
            </a:r>
            <a:br>
              <a:rPr lang="en-US" dirty="0"/>
            </a:br>
            <a:endParaRPr lang="en-US" dirty="0"/>
          </a:p>
        </p:txBody>
      </p:sp>
      <p:sp>
        <p:nvSpPr>
          <p:cNvPr id="3" name="Content Placeholder 2">
            <a:extLst>
              <a:ext uri="{FF2B5EF4-FFF2-40B4-BE49-F238E27FC236}">
                <a16:creationId xmlns:a16="http://schemas.microsoft.com/office/drawing/2014/main" id="{A9E9A3EA-2125-10E4-125C-69A6B5533C4A}"/>
              </a:ext>
            </a:extLst>
          </p:cNvPr>
          <p:cNvSpPr>
            <a:spLocks noGrp="1"/>
          </p:cNvSpPr>
          <p:nvPr>
            <p:ph sz="half" idx="1"/>
          </p:nvPr>
        </p:nvSpPr>
        <p:spPr/>
        <p:txBody>
          <a:bodyPr/>
          <a:lstStyle/>
          <a:p>
            <a:pPr marL="0" indent="0" algn="ctr">
              <a:buNone/>
            </a:pPr>
            <a:r>
              <a:rPr lang="en-US" sz="3000" b="1" dirty="0"/>
              <a:t>India </a:t>
            </a:r>
          </a:p>
          <a:p>
            <a:pPr algn="just"/>
            <a:r>
              <a:rPr lang="en-US" sz="2400" dirty="0"/>
              <a:t>Lack of data on early migrators </a:t>
            </a:r>
          </a:p>
          <a:p>
            <a:pPr algn="just"/>
            <a:r>
              <a:rPr lang="en-US" sz="2400" dirty="0"/>
              <a:t>Lack of data on their composite contribution such as Bose Company (Amar Bose of MIT), Optics, Semi Conductors, etc. </a:t>
            </a:r>
          </a:p>
          <a:p>
            <a:pPr algn="just"/>
            <a:r>
              <a:rPr lang="en-US" sz="2400" dirty="0"/>
              <a:t>Lack of data on progenitors` creation </a:t>
            </a:r>
          </a:p>
          <a:p>
            <a:pPr marL="0" indent="0">
              <a:buNone/>
            </a:pPr>
            <a:endParaRPr lang="en-US" dirty="0"/>
          </a:p>
        </p:txBody>
      </p:sp>
      <p:sp>
        <p:nvSpPr>
          <p:cNvPr id="4" name="Content Placeholder 3">
            <a:extLst>
              <a:ext uri="{FF2B5EF4-FFF2-40B4-BE49-F238E27FC236}">
                <a16:creationId xmlns:a16="http://schemas.microsoft.com/office/drawing/2014/main" id="{AA4F2C2B-0F01-DCE0-BDCB-FD5A957CE72A}"/>
              </a:ext>
            </a:extLst>
          </p:cNvPr>
          <p:cNvSpPr>
            <a:spLocks noGrp="1"/>
          </p:cNvSpPr>
          <p:nvPr>
            <p:ph sz="half" idx="2"/>
          </p:nvPr>
        </p:nvSpPr>
        <p:spPr/>
        <p:txBody>
          <a:bodyPr>
            <a:normAutofit/>
          </a:bodyPr>
          <a:lstStyle/>
          <a:p>
            <a:pPr marL="0" indent="0" algn="ctr">
              <a:buNone/>
            </a:pPr>
            <a:r>
              <a:rPr lang="en-US" sz="3000" b="1" dirty="0"/>
              <a:t>Japan </a:t>
            </a:r>
          </a:p>
          <a:p>
            <a:pPr algn="just"/>
            <a:r>
              <a:rPr lang="en-US" sz="2400" dirty="0"/>
              <a:t>Senior Scientists never have expressed what could have been and could be done </a:t>
            </a:r>
          </a:p>
          <a:p>
            <a:pPr algn="just"/>
            <a:r>
              <a:rPr lang="en-US" sz="2400" dirty="0"/>
              <a:t>Flaws in BASIC programs </a:t>
            </a:r>
          </a:p>
          <a:p>
            <a:pPr algn="just"/>
            <a:r>
              <a:rPr lang="en-US" sz="2400" dirty="0"/>
              <a:t>Flawed copy of Bayh Dole, SBIR, STTR</a:t>
            </a:r>
          </a:p>
          <a:p>
            <a:pPr algn="just"/>
            <a:r>
              <a:rPr lang="en-US" sz="2400" dirty="0"/>
              <a:t>Lack of data on HNI movement and their contribution </a:t>
            </a:r>
          </a:p>
        </p:txBody>
      </p:sp>
      <p:sp>
        <p:nvSpPr>
          <p:cNvPr id="6" name="Slide Number Placeholder 5">
            <a:extLst>
              <a:ext uri="{FF2B5EF4-FFF2-40B4-BE49-F238E27FC236}">
                <a16:creationId xmlns:a16="http://schemas.microsoft.com/office/drawing/2014/main" id="{CC35DF93-E989-3940-C907-6657C76F2B9A}"/>
              </a:ext>
            </a:extLst>
          </p:cNvPr>
          <p:cNvSpPr>
            <a:spLocks noGrp="1"/>
          </p:cNvSpPr>
          <p:nvPr>
            <p:ph type="sldNum" sz="quarter" idx="12"/>
          </p:nvPr>
        </p:nvSpPr>
        <p:spPr/>
        <p:txBody>
          <a:bodyPr/>
          <a:lstStyle/>
          <a:p>
            <a:fld id="{A20C3FF4-4A25-468F-9DBF-BB08E4EF836F}" type="slidenum">
              <a:rPr lang="en-US" smtClean="0"/>
              <a:t>5</a:t>
            </a:fld>
            <a:endParaRPr lang="en-US" dirty="0"/>
          </a:p>
        </p:txBody>
      </p:sp>
      <p:sp>
        <p:nvSpPr>
          <p:cNvPr id="7" name="Footer Placeholder 6">
            <a:extLst>
              <a:ext uri="{FF2B5EF4-FFF2-40B4-BE49-F238E27FC236}">
                <a16:creationId xmlns:a16="http://schemas.microsoft.com/office/drawing/2014/main" id="{4B90B34A-EF2F-A7AB-A8B1-9955C716C0DE}"/>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723660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9D082-8AD6-3C4D-DF97-61ACD7A8541B}"/>
              </a:ext>
            </a:extLst>
          </p:cNvPr>
          <p:cNvSpPr>
            <a:spLocks noGrp="1"/>
          </p:cNvSpPr>
          <p:nvPr>
            <p:ph type="title"/>
          </p:nvPr>
        </p:nvSpPr>
        <p:spPr/>
        <p:txBody>
          <a:bodyPr/>
          <a:lstStyle/>
          <a:p>
            <a:r>
              <a:rPr lang="en-US" dirty="0"/>
              <a:t>The Processual Flow with the skeleton </a:t>
            </a:r>
          </a:p>
        </p:txBody>
      </p:sp>
      <p:sp>
        <p:nvSpPr>
          <p:cNvPr id="3" name="Text Placeholder 2">
            <a:extLst>
              <a:ext uri="{FF2B5EF4-FFF2-40B4-BE49-F238E27FC236}">
                <a16:creationId xmlns:a16="http://schemas.microsoft.com/office/drawing/2014/main" id="{4CDED287-D13D-0B7C-2671-538F262D8D39}"/>
              </a:ext>
            </a:extLst>
          </p:cNvPr>
          <p:cNvSpPr>
            <a:spLocks noGrp="1"/>
          </p:cNvSpPr>
          <p:nvPr>
            <p:ph type="body" idx="1"/>
          </p:nvPr>
        </p:nvSpPr>
        <p:spPr/>
        <p:txBody>
          <a:bodyPr>
            <a:normAutofit/>
          </a:bodyPr>
          <a:lstStyle/>
          <a:p>
            <a:r>
              <a:rPr lang="en-US" sz="3000" b="1" dirty="0"/>
              <a:t>India </a:t>
            </a:r>
          </a:p>
        </p:txBody>
      </p:sp>
      <p:sp>
        <p:nvSpPr>
          <p:cNvPr id="4" name="Content Placeholder 3">
            <a:extLst>
              <a:ext uri="{FF2B5EF4-FFF2-40B4-BE49-F238E27FC236}">
                <a16:creationId xmlns:a16="http://schemas.microsoft.com/office/drawing/2014/main" id="{22B652A7-F311-89A2-2CCF-3EFDF7A265FE}"/>
              </a:ext>
            </a:extLst>
          </p:cNvPr>
          <p:cNvSpPr>
            <a:spLocks noGrp="1"/>
          </p:cNvSpPr>
          <p:nvPr>
            <p:ph sz="half" idx="2"/>
          </p:nvPr>
        </p:nvSpPr>
        <p:spPr>
          <a:xfrm>
            <a:off x="1097280" y="2582334"/>
            <a:ext cx="4937760" cy="3642784"/>
          </a:xfrm>
        </p:spPr>
        <p:txBody>
          <a:bodyPr>
            <a:normAutofit/>
          </a:bodyPr>
          <a:lstStyle/>
          <a:p>
            <a:r>
              <a:rPr lang="en-US" dirty="0"/>
              <a:t>Find Indian`s Work </a:t>
            </a:r>
          </a:p>
          <a:p>
            <a:pPr lvl="1"/>
            <a:r>
              <a:rPr lang="en-US" dirty="0"/>
              <a:t>Patent </a:t>
            </a:r>
          </a:p>
          <a:p>
            <a:pPr lvl="1"/>
            <a:r>
              <a:rPr lang="en-US" dirty="0"/>
              <a:t>Non-patent literature</a:t>
            </a:r>
          </a:p>
          <a:p>
            <a:pPr lvl="1"/>
            <a:r>
              <a:rPr lang="en-US" dirty="0"/>
              <a:t>Mentionable work </a:t>
            </a:r>
          </a:p>
          <a:p>
            <a:pPr lvl="1"/>
            <a:r>
              <a:rPr lang="en-US" dirty="0"/>
              <a:t>Further plotting </a:t>
            </a:r>
          </a:p>
          <a:p>
            <a:pPr lvl="1"/>
            <a:r>
              <a:rPr lang="en-US" dirty="0"/>
              <a:t>Extractions of Actionable intelligence </a:t>
            </a:r>
          </a:p>
        </p:txBody>
      </p:sp>
      <p:sp>
        <p:nvSpPr>
          <p:cNvPr id="5" name="Text Placeholder 4">
            <a:extLst>
              <a:ext uri="{FF2B5EF4-FFF2-40B4-BE49-F238E27FC236}">
                <a16:creationId xmlns:a16="http://schemas.microsoft.com/office/drawing/2014/main" id="{6F09F8E9-D88B-419C-13D9-DF17BE0F8A5F}"/>
              </a:ext>
            </a:extLst>
          </p:cNvPr>
          <p:cNvSpPr>
            <a:spLocks noGrp="1"/>
          </p:cNvSpPr>
          <p:nvPr>
            <p:ph type="body" sz="quarter" idx="3"/>
          </p:nvPr>
        </p:nvSpPr>
        <p:spPr/>
        <p:txBody>
          <a:bodyPr>
            <a:normAutofit/>
          </a:bodyPr>
          <a:lstStyle/>
          <a:p>
            <a:r>
              <a:rPr lang="en-US" sz="3000" b="1" dirty="0"/>
              <a:t>Japan </a:t>
            </a:r>
          </a:p>
        </p:txBody>
      </p:sp>
      <p:sp>
        <p:nvSpPr>
          <p:cNvPr id="6" name="Content Placeholder 5">
            <a:extLst>
              <a:ext uri="{FF2B5EF4-FFF2-40B4-BE49-F238E27FC236}">
                <a16:creationId xmlns:a16="http://schemas.microsoft.com/office/drawing/2014/main" id="{94ECD697-0620-8B4F-61AB-3ABFAE511401}"/>
              </a:ext>
            </a:extLst>
          </p:cNvPr>
          <p:cNvSpPr>
            <a:spLocks noGrp="1"/>
          </p:cNvSpPr>
          <p:nvPr>
            <p:ph sz="quarter" idx="4"/>
          </p:nvPr>
        </p:nvSpPr>
        <p:spPr>
          <a:xfrm>
            <a:off x="6217920" y="2586566"/>
            <a:ext cx="4937760" cy="3642784"/>
          </a:xfrm>
        </p:spPr>
        <p:txBody>
          <a:bodyPr>
            <a:normAutofit/>
          </a:bodyPr>
          <a:lstStyle/>
          <a:p>
            <a:r>
              <a:rPr lang="en-US" dirty="0"/>
              <a:t>Fining Japanese` Work </a:t>
            </a:r>
          </a:p>
          <a:p>
            <a:pPr lvl="1"/>
            <a:r>
              <a:rPr lang="en-US" dirty="0"/>
              <a:t>Patent </a:t>
            </a:r>
          </a:p>
          <a:p>
            <a:pPr lvl="1"/>
            <a:r>
              <a:rPr lang="en-US" dirty="0"/>
              <a:t>Non-patent literature</a:t>
            </a:r>
          </a:p>
          <a:p>
            <a:pPr lvl="1"/>
            <a:r>
              <a:rPr lang="en-US" dirty="0"/>
              <a:t>Mentionable work </a:t>
            </a:r>
          </a:p>
          <a:p>
            <a:pPr lvl="1"/>
            <a:r>
              <a:rPr lang="en-US" dirty="0"/>
              <a:t>Further plotting </a:t>
            </a:r>
          </a:p>
          <a:p>
            <a:pPr lvl="1"/>
            <a:r>
              <a:rPr lang="en-US" dirty="0"/>
              <a:t>Extractions of Actionable intelligence </a:t>
            </a:r>
          </a:p>
          <a:p>
            <a:pPr marL="457200" lvl="1" indent="0">
              <a:buNone/>
            </a:pPr>
            <a:r>
              <a:rPr lang="en-US" dirty="0"/>
              <a:t> </a:t>
            </a:r>
          </a:p>
        </p:txBody>
      </p:sp>
      <p:sp>
        <p:nvSpPr>
          <p:cNvPr id="8" name="Slide Number Placeholder 7">
            <a:extLst>
              <a:ext uri="{FF2B5EF4-FFF2-40B4-BE49-F238E27FC236}">
                <a16:creationId xmlns:a16="http://schemas.microsoft.com/office/drawing/2014/main" id="{05CA5C25-D14A-E067-BCE1-6854177C9ED7}"/>
              </a:ext>
            </a:extLst>
          </p:cNvPr>
          <p:cNvSpPr>
            <a:spLocks noGrp="1"/>
          </p:cNvSpPr>
          <p:nvPr>
            <p:ph type="sldNum" sz="quarter" idx="12"/>
          </p:nvPr>
        </p:nvSpPr>
        <p:spPr/>
        <p:txBody>
          <a:bodyPr/>
          <a:lstStyle/>
          <a:p>
            <a:fld id="{A20C3FF4-4A25-468F-9DBF-BB08E4EF836F}" type="slidenum">
              <a:rPr lang="en-US" smtClean="0"/>
              <a:t>6</a:t>
            </a:fld>
            <a:endParaRPr lang="en-US"/>
          </a:p>
        </p:txBody>
      </p:sp>
      <p:sp>
        <p:nvSpPr>
          <p:cNvPr id="9" name="Footer Placeholder 6">
            <a:extLst>
              <a:ext uri="{FF2B5EF4-FFF2-40B4-BE49-F238E27FC236}">
                <a16:creationId xmlns:a16="http://schemas.microsoft.com/office/drawing/2014/main" id="{841BA675-B118-F9DC-2E95-9117369A9105}"/>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4108084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7240E-DCDC-D99B-F39F-A31B7BDB2768}"/>
            </a:ext>
          </a:extLst>
        </p:cNvPr>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D212765-0A31-496E-57EE-723C80A52F12}"/>
              </a:ext>
            </a:extLst>
          </p:cNvPr>
          <p:cNvSpPr>
            <a:spLocks noGrp="1"/>
          </p:cNvSpPr>
          <p:nvPr>
            <p:ph type="sldNum" sz="quarter" idx="12"/>
          </p:nvPr>
        </p:nvSpPr>
        <p:spPr/>
        <p:txBody>
          <a:bodyPr/>
          <a:lstStyle/>
          <a:p>
            <a:fld id="{A20C3FF4-4A25-468F-9DBF-BB08E4EF836F}" type="slidenum">
              <a:rPr lang="en-US" smtClean="0"/>
              <a:t>7</a:t>
            </a:fld>
            <a:endParaRPr lang="en-US"/>
          </a:p>
        </p:txBody>
      </p:sp>
      <p:pic>
        <p:nvPicPr>
          <p:cNvPr id="18" name="Picture 17" descr="A diagram of data flow&#10;&#10;Description automatically generated">
            <a:extLst>
              <a:ext uri="{FF2B5EF4-FFF2-40B4-BE49-F238E27FC236}">
                <a16:creationId xmlns:a16="http://schemas.microsoft.com/office/drawing/2014/main" id="{70BB7D1B-0029-B1AA-DC78-06F6FA37CD13}"/>
              </a:ext>
            </a:extLst>
          </p:cNvPr>
          <p:cNvPicPr>
            <a:picLocks noChangeAspect="1"/>
          </p:cNvPicPr>
          <p:nvPr/>
        </p:nvPicPr>
        <p:blipFill>
          <a:blip r:embed="rId2"/>
          <a:stretch>
            <a:fillRect/>
          </a:stretch>
        </p:blipFill>
        <p:spPr>
          <a:xfrm>
            <a:off x="2488478" y="415637"/>
            <a:ext cx="9431899" cy="5306244"/>
          </a:xfrm>
          <a:prstGeom prst="rect">
            <a:avLst/>
          </a:prstGeom>
        </p:spPr>
      </p:pic>
      <p:sp>
        <p:nvSpPr>
          <p:cNvPr id="19" name="TextBox 18">
            <a:extLst>
              <a:ext uri="{FF2B5EF4-FFF2-40B4-BE49-F238E27FC236}">
                <a16:creationId xmlns:a16="http://schemas.microsoft.com/office/drawing/2014/main" id="{F0A0D337-4F71-E6D4-4104-B20F3409AF72}"/>
              </a:ext>
            </a:extLst>
          </p:cNvPr>
          <p:cNvSpPr txBox="1"/>
          <p:nvPr/>
        </p:nvSpPr>
        <p:spPr>
          <a:xfrm>
            <a:off x="734291" y="1537855"/>
            <a:ext cx="354879" cy="2554545"/>
          </a:xfrm>
          <a:prstGeom prst="rect">
            <a:avLst/>
          </a:prstGeom>
          <a:noFill/>
        </p:spPr>
        <p:txBody>
          <a:bodyPr wrap="square" rtlCol="0">
            <a:spAutoFit/>
          </a:bodyPr>
          <a:lstStyle/>
          <a:p>
            <a:r>
              <a:rPr lang="en-US" sz="4000" dirty="0"/>
              <a:t>FLOW </a:t>
            </a:r>
          </a:p>
        </p:txBody>
      </p:sp>
      <p:sp>
        <p:nvSpPr>
          <p:cNvPr id="22" name="Footer Placeholder 6">
            <a:extLst>
              <a:ext uri="{FF2B5EF4-FFF2-40B4-BE49-F238E27FC236}">
                <a16:creationId xmlns:a16="http://schemas.microsoft.com/office/drawing/2014/main" id="{E5C2095B-0A7C-3CC0-766B-E807BC624F0F}"/>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4090555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7260D-091F-B832-F46B-12E20737E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ADDDBA-21B7-7D7F-9EA6-07DEBDF09CC2}"/>
              </a:ext>
            </a:extLst>
          </p:cNvPr>
          <p:cNvSpPr>
            <a:spLocks noGrp="1"/>
          </p:cNvSpPr>
          <p:nvPr>
            <p:ph type="title"/>
          </p:nvPr>
        </p:nvSpPr>
        <p:spPr/>
        <p:txBody>
          <a:bodyPr/>
          <a:lstStyle/>
          <a:p>
            <a:pPr algn="ctr"/>
            <a:r>
              <a:rPr lang="en-US" dirty="0"/>
              <a:t>Deliverables </a:t>
            </a:r>
          </a:p>
        </p:txBody>
      </p:sp>
      <p:sp>
        <p:nvSpPr>
          <p:cNvPr id="8" name="Slide Number Placeholder 7">
            <a:extLst>
              <a:ext uri="{FF2B5EF4-FFF2-40B4-BE49-F238E27FC236}">
                <a16:creationId xmlns:a16="http://schemas.microsoft.com/office/drawing/2014/main" id="{1421896C-4850-6520-1E2D-BB21B73E2382}"/>
              </a:ext>
            </a:extLst>
          </p:cNvPr>
          <p:cNvSpPr>
            <a:spLocks noGrp="1"/>
          </p:cNvSpPr>
          <p:nvPr>
            <p:ph type="sldNum" sz="quarter" idx="12"/>
          </p:nvPr>
        </p:nvSpPr>
        <p:spPr/>
        <p:txBody>
          <a:bodyPr/>
          <a:lstStyle/>
          <a:p>
            <a:fld id="{A20C3FF4-4A25-468F-9DBF-BB08E4EF836F}" type="slidenum">
              <a:rPr lang="en-US" smtClean="0"/>
              <a:t>8</a:t>
            </a:fld>
            <a:endParaRPr lang="en-US"/>
          </a:p>
        </p:txBody>
      </p:sp>
      <p:sp>
        <p:nvSpPr>
          <p:cNvPr id="18" name="TextBox 17">
            <a:extLst>
              <a:ext uri="{FF2B5EF4-FFF2-40B4-BE49-F238E27FC236}">
                <a16:creationId xmlns:a16="http://schemas.microsoft.com/office/drawing/2014/main" id="{6911B8F2-14F3-A832-CEE3-805A0349787F}"/>
              </a:ext>
            </a:extLst>
          </p:cNvPr>
          <p:cNvSpPr txBox="1"/>
          <p:nvPr/>
        </p:nvSpPr>
        <p:spPr>
          <a:xfrm>
            <a:off x="1537855" y="1565997"/>
            <a:ext cx="9116290" cy="4401205"/>
          </a:xfrm>
          <a:prstGeom prst="rect">
            <a:avLst/>
          </a:prstGeom>
          <a:noFill/>
        </p:spPr>
        <p:txBody>
          <a:bodyPr wrap="square" rtlCol="0">
            <a:spAutoFit/>
          </a:bodyPr>
          <a:lstStyle/>
          <a:p>
            <a:pPr algn="ctr"/>
            <a:r>
              <a:rPr lang="en-US" sz="2000" dirty="0"/>
              <a:t>Research in Motion </a:t>
            </a:r>
          </a:p>
          <a:p>
            <a:pPr algn="ctr"/>
            <a:endParaRPr lang="en-US" sz="2000" dirty="0"/>
          </a:p>
          <a:p>
            <a:pPr algn="ctr"/>
            <a:r>
              <a:rPr lang="en-US" sz="2000" dirty="0"/>
              <a:t>Collection and Plotting of Datum </a:t>
            </a:r>
          </a:p>
          <a:p>
            <a:pPr algn="ctr"/>
            <a:endParaRPr lang="en-US" sz="2000" dirty="0"/>
          </a:p>
          <a:p>
            <a:pPr algn="ctr"/>
            <a:r>
              <a:rPr lang="en-US" sz="2000" dirty="0"/>
              <a:t>Research Papers</a:t>
            </a:r>
          </a:p>
          <a:p>
            <a:pPr algn="ctr"/>
            <a:endParaRPr lang="en-US" sz="2000" dirty="0"/>
          </a:p>
          <a:p>
            <a:pPr algn="ctr"/>
            <a:r>
              <a:rPr lang="en-US" sz="2000" dirty="0"/>
              <a:t>Interactive Network with blessings of Elicitors</a:t>
            </a:r>
          </a:p>
          <a:p>
            <a:pPr algn="ctr"/>
            <a:r>
              <a:rPr lang="en-US" sz="2000" dirty="0"/>
              <a:t> “What they wished” &amp; “What can be done now”</a:t>
            </a:r>
          </a:p>
          <a:p>
            <a:pPr algn="ctr"/>
            <a:endParaRPr lang="en-US" sz="2000" dirty="0"/>
          </a:p>
          <a:p>
            <a:pPr algn="ctr"/>
            <a:r>
              <a:rPr lang="en-US" sz="2000" dirty="0"/>
              <a:t>Active Contribution from willing  Elicitors, giving them new space where their voices will reign supreme </a:t>
            </a:r>
          </a:p>
          <a:p>
            <a:pPr algn="ctr"/>
            <a:endParaRPr lang="en-US" sz="2000" dirty="0"/>
          </a:p>
          <a:p>
            <a:pPr algn="ctr"/>
            <a:r>
              <a:rPr lang="en-US" sz="2000" dirty="0"/>
              <a:t>Collaborative platform </a:t>
            </a:r>
          </a:p>
          <a:p>
            <a:pPr algn="ctr"/>
            <a:endParaRPr lang="en-US" sz="2000" dirty="0"/>
          </a:p>
        </p:txBody>
      </p:sp>
      <p:sp>
        <p:nvSpPr>
          <p:cNvPr id="20" name="Footer Placeholder 6">
            <a:extLst>
              <a:ext uri="{FF2B5EF4-FFF2-40B4-BE49-F238E27FC236}">
                <a16:creationId xmlns:a16="http://schemas.microsoft.com/office/drawing/2014/main" id="{F983CC86-9CC6-4B5A-EEDB-EE19DF4E27A5}"/>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1102681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0F3A-8AFE-3887-9270-91518302537D}"/>
              </a:ext>
            </a:extLst>
          </p:cNvPr>
          <p:cNvSpPr>
            <a:spLocks noGrp="1"/>
          </p:cNvSpPr>
          <p:nvPr>
            <p:ph type="title"/>
          </p:nvPr>
        </p:nvSpPr>
        <p:spPr/>
        <p:txBody>
          <a:bodyPr>
            <a:normAutofit/>
          </a:bodyPr>
          <a:lstStyle/>
          <a:p>
            <a:pPr algn="ctr"/>
            <a:r>
              <a:rPr lang="en-US" sz="3000" dirty="0"/>
              <a:t>Execution and Locus </a:t>
            </a:r>
            <a:br>
              <a:rPr lang="en-US" sz="3000" dirty="0"/>
            </a:br>
            <a:r>
              <a:rPr lang="en-US" sz="3000" dirty="0"/>
              <a:t>“</a:t>
            </a:r>
            <a:r>
              <a:rPr lang="en-US" sz="3000" dirty="0" err="1"/>
              <a:t>www.asahispirit.com</a:t>
            </a:r>
            <a:r>
              <a:rPr lang="en-US" sz="3000" dirty="0"/>
              <a:t> </a:t>
            </a:r>
          </a:p>
        </p:txBody>
      </p:sp>
      <p:sp>
        <p:nvSpPr>
          <p:cNvPr id="7" name="TextBox 6">
            <a:extLst>
              <a:ext uri="{FF2B5EF4-FFF2-40B4-BE49-F238E27FC236}">
                <a16:creationId xmlns:a16="http://schemas.microsoft.com/office/drawing/2014/main" id="{A37BF2EE-1200-6D43-9391-4E27D8C2BE95}"/>
              </a:ext>
            </a:extLst>
          </p:cNvPr>
          <p:cNvSpPr txBox="1"/>
          <p:nvPr/>
        </p:nvSpPr>
        <p:spPr>
          <a:xfrm>
            <a:off x="2964873" y="1995054"/>
            <a:ext cx="6719454" cy="3139321"/>
          </a:xfrm>
          <a:prstGeom prst="rect">
            <a:avLst/>
          </a:prstGeom>
          <a:noFill/>
        </p:spPr>
        <p:txBody>
          <a:bodyPr wrap="square" rtlCol="0">
            <a:spAutoFit/>
          </a:bodyPr>
          <a:lstStyle/>
          <a:p>
            <a:r>
              <a:rPr lang="en-US" dirty="0"/>
              <a:t>The structure </a:t>
            </a:r>
          </a:p>
          <a:p>
            <a:r>
              <a:rPr lang="en-US" dirty="0"/>
              <a:t>1- Background</a:t>
            </a:r>
          </a:p>
          <a:p>
            <a:r>
              <a:rPr lang="en-US" dirty="0"/>
              <a:t>2- Delivered research  with metadata </a:t>
            </a:r>
          </a:p>
          <a:p>
            <a:r>
              <a:rPr lang="en-US" dirty="0"/>
              <a:t>3- Engagement space </a:t>
            </a:r>
          </a:p>
          <a:p>
            <a:r>
              <a:rPr lang="en-US" dirty="0"/>
              <a:t>4- Media engagement funnel with SNS and non-SNS niche spaces </a:t>
            </a:r>
          </a:p>
          <a:p>
            <a:r>
              <a:rPr lang="en-US" dirty="0"/>
              <a:t>5- Advertisement space for academic and research spaces, opportunities and guidelines </a:t>
            </a:r>
          </a:p>
          <a:p>
            <a:endParaRPr lang="en-US" dirty="0"/>
          </a:p>
          <a:p>
            <a:r>
              <a:rPr lang="en-US" dirty="0"/>
              <a:t>The domain name is retained and development can be done in two days (the skeleton) and full work in due course as evolution happens </a:t>
            </a:r>
          </a:p>
        </p:txBody>
      </p:sp>
      <p:sp>
        <p:nvSpPr>
          <p:cNvPr id="10" name="Footer Placeholder 6">
            <a:extLst>
              <a:ext uri="{FF2B5EF4-FFF2-40B4-BE49-F238E27FC236}">
                <a16:creationId xmlns:a16="http://schemas.microsoft.com/office/drawing/2014/main" id="{4D035DE8-4DC9-B1F4-1D17-F2F05391B407}"/>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1262517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5DD7-7914-7267-2847-2A18D659D5AC}"/>
              </a:ext>
            </a:extLst>
          </p:cNvPr>
          <p:cNvSpPr>
            <a:spLocks noGrp="1"/>
          </p:cNvSpPr>
          <p:nvPr>
            <p:ph type="title"/>
          </p:nvPr>
        </p:nvSpPr>
        <p:spPr/>
        <p:txBody>
          <a:bodyPr>
            <a:normAutofit/>
          </a:bodyPr>
          <a:lstStyle/>
          <a:p>
            <a:pPr algn="ctr"/>
            <a:r>
              <a:rPr lang="en-US" sz="3000" dirty="0"/>
              <a:t>Needs</a:t>
            </a:r>
          </a:p>
        </p:txBody>
      </p:sp>
      <p:sp>
        <p:nvSpPr>
          <p:cNvPr id="8" name="Slide Number Placeholder 7">
            <a:extLst>
              <a:ext uri="{FF2B5EF4-FFF2-40B4-BE49-F238E27FC236}">
                <a16:creationId xmlns:a16="http://schemas.microsoft.com/office/drawing/2014/main" id="{D747C1CC-F35A-DAC4-E651-ECA7E6C04E9F}"/>
              </a:ext>
            </a:extLst>
          </p:cNvPr>
          <p:cNvSpPr>
            <a:spLocks noGrp="1"/>
          </p:cNvSpPr>
          <p:nvPr>
            <p:ph type="sldNum" sz="quarter" idx="12"/>
          </p:nvPr>
        </p:nvSpPr>
        <p:spPr/>
        <p:txBody>
          <a:bodyPr/>
          <a:lstStyle/>
          <a:p>
            <a:fld id="{A20C3FF4-4A25-468F-9DBF-BB08E4EF836F}" type="slidenum">
              <a:rPr lang="en-US" smtClean="0"/>
              <a:t>10</a:t>
            </a:fld>
            <a:endParaRPr lang="en-US"/>
          </a:p>
        </p:txBody>
      </p:sp>
      <p:sp>
        <p:nvSpPr>
          <p:cNvPr id="17" name="TextBox 16">
            <a:extLst>
              <a:ext uri="{FF2B5EF4-FFF2-40B4-BE49-F238E27FC236}">
                <a16:creationId xmlns:a16="http://schemas.microsoft.com/office/drawing/2014/main" id="{2278992A-ECA0-8828-ABE4-D7952830BDFE}"/>
              </a:ext>
            </a:extLst>
          </p:cNvPr>
          <p:cNvSpPr txBox="1"/>
          <p:nvPr/>
        </p:nvSpPr>
        <p:spPr>
          <a:xfrm>
            <a:off x="1267691" y="1884219"/>
            <a:ext cx="9656618" cy="430887"/>
          </a:xfrm>
          <a:prstGeom prst="rect">
            <a:avLst/>
          </a:prstGeom>
          <a:noFill/>
        </p:spPr>
        <p:txBody>
          <a:bodyPr wrap="square" rtlCol="0">
            <a:spAutoFit/>
          </a:bodyPr>
          <a:lstStyle/>
          <a:p>
            <a:pPr algn="ctr"/>
            <a:r>
              <a:rPr lang="en-US" sz="2200" dirty="0"/>
              <a:t>The proposers will be able to cover the intellectual and creative requirements </a:t>
            </a:r>
          </a:p>
        </p:txBody>
      </p:sp>
      <p:sp>
        <p:nvSpPr>
          <p:cNvPr id="18" name="TextBox 17">
            <a:extLst>
              <a:ext uri="{FF2B5EF4-FFF2-40B4-BE49-F238E27FC236}">
                <a16:creationId xmlns:a16="http://schemas.microsoft.com/office/drawing/2014/main" id="{5FBDF231-CD12-66F5-3372-160105D9AD90}"/>
              </a:ext>
            </a:extLst>
          </p:cNvPr>
          <p:cNvSpPr txBox="1"/>
          <p:nvPr/>
        </p:nvSpPr>
        <p:spPr>
          <a:xfrm>
            <a:off x="5493367" y="2895784"/>
            <a:ext cx="1205266" cy="553998"/>
          </a:xfrm>
          <a:prstGeom prst="rect">
            <a:avLst/>
          </a:prstGeom>
          <a:noFill/>
        </p:spPr>
        <p:txBody>
          <a:bodyPr wrap="none" rtlCol="0">
            <a:spAutoFit/>
          </a:bodyPr>
          <a:lstStyle/>
          <a:p>
            <a:r>
              <a:rPr lang="en-US" sz="3000" dirty="0"/>
              <a:t>Costs</a:t>
            </a:r>
            <a:r>
              <a:rPr lang="en-US" dirty="0"/>
              <a:t> </a:t>
            </a:r>
          </a:p>
        </p:txBody>
      </p:sp>
      <p:sp>
        <p:nvSpPr>
          <p:cNvPr id="19" name="TextBox 18">
            <a:extLst>
              <a:ext uri="{FF2B5EF4-FFF2-40B4-BE49-F238E27FC236}">
                <a16:creationId xmlns:a16="http://schemas.microsoft.com/office/drawing/2014/main" id="{3718F5F6-366B-4D4C-ECD8-3655287F735B}"/>
              </a:ext>
            </a:extLst>
          </p:cNvPr>
          <p:cNvSpPr txBox="1"/>
          <p:nvPr/>
        </p:nvSpPr>
        <p:spPr>
          <a:xfrm>
            <a:off x="1653117" y="3456709"/>
            <a:ext cx="7597657" cy="923330"/>
          </a:xfrm>
          <a:prstGeom prst="rect">
            <a:avLst/>
          </a:prstGeom>
          <a:noFill/>
        </p:spPr>
        <p:txBody>
          <a:bodyPr wrap="none" rtlCol="0">
            <a:spAutoFit/>
          </a:bodyPr>
          <a:lstStyle/>
          <a:p>
            <a:r>
              <a:rPr lang="en-US" dirty="0"/>
              <a:t>Website- 15 USD per annum(Domain Name) booked for 2024</a:t>
            </a:r>
          </a:p>
          <a:p>
            <a:r>
              <a:rPr lang="en-US" dirty="0"/>
              <a:t>Platform Development-200 USD  per annum </a:t>
            </a:r>
          </a:p>
          <a:p>
            <a:r>
              <a:rPr lang="en-US" dirty="0"/>
              <a:t>Research- usage of platforms and researcher engagement to be computed </a:t>
            </a:r>
          </a:p>
        </p:txBody>
      </p:sp>
      <p:sp>
        <p:nvSpPr>
          <p:cNvPr id="20" name="Footer Placeholder 6">
            <a:extLst>
              <a:ext uri="{FF2B5EF4-FFF2-40B4-BE49-F238E27FC236}">
                <a16:creationId xmlns:a16="http://schemas.microsoft.com/office/drawing/2014/main" id="{75FBC62C-F14F-088D-0718-ED5E9D423ECC}"/>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2550055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C0A4-F27E-E4ED-3001-C0F40C44AADC}"/>
              </a:ext>
            </a:extLst>
          </p:cNvPr>
          <p:cNvSpPr>
            <a:spLocks noGrp="1"/>
          </p:cNvSpPr>
          <p:nvPr>
            <p:ph type="title"/>
          </p:nvPr>
        </p:nvSpPr>
        <p:spPr/>
        <p:txBody>
          <a:bodyPr/>
          <a:lstStyle/>
          <a:p>
            <a:r>
              <a:rPr lang="en-US" dirty="0"/>
              <a:t>Support</a:t>
            </a:r>
          </a:p>
        </p:txBody>
      </p:sp>
      <p:sp>
        <p:nvSpPr>
          <p:cNvPr id="8" name="Slide Number Placeholder 7">
            <a:extLst>
              <a:ext uri="{FF2B5EF4-FFF2-40B4-BE49-F238E27FC236}">
                <a16:creationId xmlns:a16="http://schemas.microsoft.com/office/drawing/2014/main" id="{14233F7F-6551-9F32-57A2-B0F74007A398}"/>
              </a:ext>
            </a:extLst>
          </p:cNvPr>
          <p:cNvSpPr>
            <a:spLocks noGrp="1"/>
          </p:cNvSpPr>
          <p:nvPr>
            <p:ph type="sldNum" sz="quarter" idx="12"/>
          </p:nvPr>
        </p:nvSpPr>
        <p:spPr/>
        <p:txBody>
          <a:bodyPr/>
          <a:lstStyle/>
          <a:p>
            <a:fld id="{A20C3FF4-4A25-468F-9DBF-BB08E4EF836F}" type="slidenum">
              <a:rPr lang="en-US" smtClean="0"/>
              <a:t>11</a:t>
            </a:fld>
            <a:endParaRPr lang="en-US"/>
          </a:p>
        </p:txBody>
      </p:sp>
      <p:sp>
        <p:nvSpPr>
          <p:cNvPr id="17" name="TextBox 16">
            <a:extLst>
              <a:ext uri="{FF2B5EF4-FFF2-40B4-BE49-F238E27FC236}">
                <a16:creationId xmlns:a16="http://schemas.microsoft.com/office/drawing/2014/main" id="{0CA7C12B-3FE0-E426-A5B7-9A1AEAEF4D3B}"/>
              </a:ext>
            </a:extLst>
          </p:cNvPr>
          <p:cNvSpPr txBox="1"/>
          <p:nvPr/>
        </p:nvSpPr>
        <p:spPr>
          <a:xfrm>
            <a:off x="836612" y="1690688"/>
            <a:ext cx="10759643" cy="4247317"/>
          </a:xfrm>
          <a:prstGeom prst="rect">
            <a:avLst/>
          </a:prstGeom>
          <a:noFill/>
        </p:spPr>
        <p:txBody>
          <a:bodyPr wrap="square" rtlCol="0">
            <a:spAutoFit/>
          </a:bodyPr>
          <a:lstStyle/>
          <a:p>
            <a:r>
              <a:rPr lang="en-US" dirty="0"/>
              <a:t>Suggestions</a:t>
            </a:r>
          </a:p>
          <a:p>
            <a:r>
              <a:rPr lang="en-US" dirty="0"/>
              <a:t>–Tools of data </a:t>
            </a:r>
            <a:r>
              <a:rPr lang="en-US" dirty="0" err="1"/>
              <a:t>utilisation</a:t>
            </a:r>
            <a:r>
              <a:rPr lang="en-US" dirty="0"/>
              <a:t> </a:t>
            </a:r>
          </a:p>
          <a:p>
            <a:r>
              <a:rPr lang="en-US" dirty="0"/>
              <a:t>-Tools of mapping </a:t>
            </a:r>
          </a:p>
          <a:p>
            <a:r>
              <a:rPr lang="en-US" dirty="0"/>
              <a:t>-UI/UX advice</a:t>
            </a:r>
          </a:p>
          <a:p>
            <a:r>
              <a:rPr lang="en-US" dirty="0"/>
              <a:t>-SNS and Non-SNS related advice</a:t>
            </a:r>
          </a:p>
          <a:p>
            <a:r>
              <a:rPr lang="en-US" dirty="0"/>
              <a:t>-Other tech and non-tech advice</a:t>
            </a:r>
          </a:p>
          <a:p>
            <a:endParaRPr lang="en-US" dirty="0"/>
          </a:p>
          <a:p>
            <a:r>
              <a:rPr lang="en-US" dirty="0"/>
              <a:t>Access</a:t>
            </a:r>
          </a:p>
          <a:p>
            <a:r>
              <a:rPr lang="en-US" dirty="0"/>
              <a:t>-Agency support to allow better reach to researchers </a:t>
            </a:r>
          </a:p>
          <a:p>
            <a:pPr marL="285750" indent="-285750">
              <a:buFontTx/>
              <a:buChar char="-"/>
            </a:pPr>
            <a:r>
              <a:rPr lang="en-US" dirty="0"/>
              <a:t>Better reach to data of who retired from which company primarily access to NTT will be great</a:t>
            </a:r>
          </a:p>
          <a:p>
            <a:pPr marL="285750" indent="-285750">
              <a:buFontTx/>
              <a:buChar char="-"/>
            </a:pPr>
            <a:r>
              <a:rPr lang="en-US" dirty="0"/>
              <a:t>Any other access to principal actors and or agencies for better reach on the backend (development of project and/or ) front end  (deliverables and engagements)</a:t>
            </a:r>
          </a:p>
          <a:p>
            <a:pPr marL="285750" indent="-285750">
              <a:buFontTx/>
              <a:buChar char="-"/>
            </a:pPr>
            <a:r>
              <a:rPr lang="en-US" dirty="0"/>
              <a:t>Covering the initial costs (Beginning 4,000 USD, Continuum 500 USD per year, for a decade 8500 USD and a buffer of 1500USD in addition   )</a:t>
            </a:r>
          </a:p>
          <a:p>
            <a:r>
              <a:rPr lang="en-US" dirty="0"/>
              <a:t> </a:t>
            </a:r>
          </a:p>
        </p:txBody>
      </p:sp>
      <p:sp>
        <p:nvSpPr>
          <p:cNvPr id="18" name="Footer Placeholder 6">
            <a:extLst>
              <a:ext uri="{FF2B5EF4-FFF2-40B4-BE49-F238E27FC236}">
                <a16:creationId xmlns:a16="http://schemas.microsoft.com/office/drawing/2014/main" id="{348D5192-B297-01B9-374F-8E94E60C87A8}"/>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454423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EE602E-F85A-EA13-DEB5-6B29A4BB8D5D}"/>
              </a:ext>
            </a:extLst>
          </p:cNvPr>
          <p:cNvSpPr>
            <a:spLocks noGrp="1"/>
          </p:cNvSpPr>
          <p:nvPr>
            <p:ph type="sldNum" sz="quarter" idx="12"/>
          </p:nvPr>
        </p:nvSpPr>
        <p:spPr/>
        <p:txBody>
          <a:bodyPr/>
          <a:lstStyle/>
          <a:p>
            <a:fld id="{A20C3FF4-4A25-468F-9DBF-BB08E4EF836F}" type="slidenum">
              <a:rPr lang="en-US" smtClean="0"/>
              <a:t>12</a:t>
            </a:fld>
            <a:endParaRPr lang="en-US"/>
          </a:p>
        </p:txBody>
      </p:sp>
      <p:sp>
        <p:nvSpPr>
          <p:cNvPr id="4" name="TextBox 3">
            <a:extLst>
              <a:ext uri="{FF2B5EF4-FFF2-40B4-BE49-F238E27FC236}">
                <a16:creationId xmlns:a16="http://schemas.microsoft.com/office/drawing/2014/main" id="{B3E78BA9-F26A-12B4-B990-4D9DA5C97D9F}"/>
              </a:ext>
            </a:extLst>
          </p:cNvPr>
          <p:cNvSpPr txBox="1"/>
          <p:nvPr/>
        </p:nvSpPr>
        <p:spPr>
          <a:xfrm>
            <a:off x="3125972" y="1594884"/>
            <a:ext cx="7527851" cy="3785652"/>
          </a:xfrm>
          <a:prstGeom prst="rect">
            <a:avLst/>
          </a:prstGeom>
          <a:noFill/>
        </p:spPr>
        <p:txBody>
          <a:bodyPr wrap="square" rtlCol="0">
            <a:spAutoFit/>
          </a:bodyPr>
          <a:lstStyle/>
          <a:p>
            <a:pPr algn="ctr"/>
            <a:r>
              <a:rPr lang="en-US" sz="6000" dirty="0">
                <a:solidFill>
                  <a:schemeClr val="bg2">
                    <a:lumMod val="75000"/>
                  </a:schemeClr>
                </a:solidFill>
              </a:rPr>
              <a:t>Thank you for your patience and understanding </a:t>
            </a:r>
          </a:p>
          <a:p>
            <a:pPr algn="ctr"/>
            <a:r>
              <a:rPr lang="en-US" sz="6000" dirty="0">
                <a:solidFill>
                  <a:schemeClr val="bg2">
                    <a:lumMod val="75000"/>
                  </a:schemeClr>
                </a:solidFill>
              </a:rPr>
              <a:t>Regards !!!</a:t>
            </a:r>
          </a:p>
        </p:txBody>
      </p:sp>
      <p:sp>
        <p:nvSpPr>
          <p:cNvPr id="5" name="Footer Placeholder 6">
            <a:extLst>
              <a:ext uri="{FF2B5EF4-FFF2-40B4-BE49-F238E27FC236}">
                <a16:creationId xmlns:a16="http://schemas.microsoft.com/office/drawing/2014/main" id="{8CD480AF-5CD4-F72E-34BA-9D2989390346}"/>
              </a:ext>
            </a:extLst>
          </p:cNvPr>
          <p:cNvSpPr>
            <a:spLocks noGrp="1"/>
          </p:cNvSpPr>
          <p:nvPr>
            <p:ph type="ftr" sz="quarter" idx="11"/>
          </p:nvPr>
        </p:nvSpPr>
        <p:spPr>
          <a:xfrm>
            <a:off x="1136073" y="6356350"/>
            <a:ext cx="9615053" cy="365125"/>
          </a:xfrm>
        </p:spPr>
        <p:txBody>
          <a:bodyPr/>
          <a:lstStyle/>
          <a:p>
            <a:r>
              <a:rPr lang="en-GB" sz="1200" dirty="0"/>
              <a:t>Elicitor`s  Enigma – Project by -  Amit  Kumar Singh &amp; Amrutha </a:t>
            </a:r>
            <a:r>
              <a:rPr lang="en-GB" sz="1200" dirty="0" err="1"/>
              <a:t>Rathina</a:t>
            </a:r>
            <a:r>
              <a:rPr lang="en-GB" sz="1200" dirty="0"/>
              <a:t> Sampath  </a:t>
            </a:r>
          </a:p>
          <a:p>
            <a:r>
              <a:rPr lang="en-US" sz="1200" dirty="0"/>
              <a:t>At JITTN, Cohort-3, SGS, Salzburg, Austria  </a:t>
            </a:r>
          </a:p>
        </p:txBody>
      </p:sp>
    </p:spTree>
    <p:extLst>
      <p:ext uri="{BB962C8B-B14F-4D97-AF65-F5344CB8AC3E}">
        <p14:creationId xmlns:p14="http://schemas.microsoft.com/office/powerpoint/2010/main" val="1936962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2AB5C33EC26A4CB234C197A198EEA1" ma:contentTypeVersion="18" ma:contentTypeDescription="Create a new document." ma:contentTypeScope="" ma:versionID="1cf662b62083b670fb1f79c8033067c1">
  <xsd:schema xmlns:xsd="http://www.w3.org/2001/XMLSchema" xmlns:xs="http://www.w3.org/2001/XMLSchema" xmlns:p="http://schemas.microsoft.com/office/2006/metadata/properties" xmlns:ns2="27090c65-df3e-4037-85cd-ed9f2fdb1867" xmlns:ns3="a943f871-ea9d-4c21-9b0b-1d5f3b55ae98" targetNamespace="http://schemas.microsoft.com/office/2006/metadata/properties" ma:root="true" ma:fieldsID="c4121491804afc0ab4992d42b9708916" ns2:_="" ns3:_="">
    <xsd:import namespace="27090c65-df3e-4037-85cd-ed9f2fdb1867"/>
    <xsd:import namespace="a943f871-ea9d-4c21-9b0b-1d5f3b55ae9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090c65-df3e-4037-85cd-ed9f2fdb18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51d933-9d47-4fac-b9dd-99e3accbef9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943f871-ea9d-4c21-9b0b-1d5f3b55ae9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description="" ma:hidden="true" ma:list="{846707bb-fb85-49dd-a110-d0937aef137d}" ma:internalName="TaxCatchAll" ma:showField="CatchAllData" ma:web="a943f871-ea9d-4c21-9b0b-1d5f3b55ae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8ADAFB-DFD7-4032-B11A-43C02F043626}"/>
</file>

<file path=customXml/itemProps2.xml><?xml version="1.0" encoding="utf-8"?>
<ds:datastoreItem xmlns:ds="http://schemas.openxmlformats.org/officeDocument/2006/customXml" ds:itemID="{65AE825D-9CBE-4BFA-B3F9-D464BCE61599}"/>
</file>

<file path=docProps/app.xml><?xml version="1.0" encoding="utf-8"?>
<Properties xmlns="http://schemas.openxmlformats.org/officeDocument/2006/extended-properties" xmlns:vt="http://schemas.openxmlformats.org/officeDocument/2006/docPropsVTypes">
  <TotalTime>117</TotalTime>
  <Words>1009</Words>
  <Application>Microsoft Macintosh PowerPoint</Application>
  <PresentationFormat>Widescreen</PresentationFormat>
  <Paragraphs>154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Google Sans</vt:lpstr>
      <vt:lpstr>Aptos</vt:lpstr>
      <vt:lpstr>Aptos Display</vt:lpstr>
      <vt:lpstr>Arial</vt:lpstr>
      <vt:lpstr>Office Theme</vt:lpstr>
      <vt:lpstr>PowerPoint Presentation</vt:lpstr>
      <vt:lpstr>Elicitor`s Enigma </vt:lpstr>
      <vt:lpstr>Explained </vt:lpstr>
      <vt:lpstr>Further </vt:lpstr>
      <vt:lpstr>Lacunae in Terra et in Literature Gaps at the Ground &amp; Literature   </vt:lpstr>
      <vt:lpstr>The Processual Flow with the skeleton </vt:lpstr>
      <vt:lpstr>PowerPoint Presentation</vt:lpstr>
      <vt:lpstr>Deliverables </vt:lpstr>
      <vt:lpstr>Execution and Locus  “www.asahispirit.com </vt:lpstr>
      <vt:lpstr>Needs</vt:lpstr>
      <vt:lpstr>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amit kumar singh</dc:creator>
  <cp:lastModifiedBy>amit kumar singh</cp:lastModifiedBy>
  <cp:revision>4</cp:revision>
  <dcterms:created xsi:type="dcterms:W3CDTF">2024-05-23T07:12:47Z</dcterms:created>
  <dcterms:modified xsi:type="dcterms:W3CDTF">2024-05-23T09:10:07Z</dcterms:modified>
</cp:coreProperties>
</file>