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Proxima Nova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4" roundtripDataSignature="AMtx7mjrNmETYgqYsYmbBa37PzP8jIL+c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E8802D1-263C-4F9C-A115-1458D3FB1CCE}">
  <a:tblStyle styleId="{EE8802D1-263C-4F9C-A115-1458D3FB1C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font" Target="fonts/Roboto-italic.fntdata"/><Relationship Id="rId8" Type="http://schemas.openxmlformats.org/officeDocument/2006/relationships/slide" Target="slides/slide2.xml"/><Relationship Id="rId26" Type="http://schemas.openxmlformats.org/officeDocument/2006/relationships/customXml" Target="../customXml/item2.xml"/><Relationship Id="rId21" Type="http://schemas.openxmlformats.org/officeDocument/2006/relationships/font" Target="fonts/ProximaNova-bold.fntdata"/><Relationship Id="rId3" Type="http://schemas.openxmlformats.org/officeDocument/2006/relationships/presProps" Target="presProps.xml"/><Relationship Id="rId12" Type="http://schemas.openxmlformats.org/officeDocument/2006/relationships/slide" Target="slides/slide6.xml"/><Relationship Id="rId17" Type="http://schemas.openxmlformats.org/officeDocument/2006/relationships/font" Target="fonts/Roboto-bold.fntdata"/><Relationship Id="rId7" Type="http://schemas.openxmlformats.org/officeDocument/2006/relationships/slide" Target="slides/slide1.xml"/><Relationship Id="rId25" Type="http://schemas.openxmlformats.org/officeDocument/2006/relationships/customXml" Target="../customXml/item1.xml"/><Relationship Id="rId20" Type="http://schemas.openxmlformats.org/officeDocument/2006/relationships/font" Target="fonts/ProximaNova-regular.fntdata"/><Relationship Id="rId2" Type="http://schemas.openxmlformats.org/officeDocument/2006/relationships/viewProps" Target="viewProps.xml"/><Relationship Id="rId16" Type="http://schemas.openxmlformats.org/officeDocument/2006/relationships/font" Target="fonts/Roboto-regular.fntdata"/><Relationship Id="rId11" Type="http://schemas.openxmlformats.org/officeDocument/2006/relationships/slide" Target="slides/slide5.xml"/><Relationship Id="rId24" Type="http://customschemas.google.com/relationships/presentationmetadata" Target="metadata"/><Relationship Id="rId1" Type="http://schemas.openxmlformats.org/officeDocument/2006/relationships/theme" Target="theme/theme2.xml"/><Relationship Id="rId6" Type="http://schemas.openxmlformats.org/officeDocument/2006/relationships/notesMaster" Target="notesMasters/notesMaster1.xml"/><Relationship Id="rId23" Type="http://schemas.openxmlformats.org/officeDocument/2006/relationships/font" Target="fonts/ProximaNova-boldItalic.fntdata"/><Relationship Id="rId15" Type="http://schemas.openxmlformats.org/officeDocument/2006/relationships/slide" Target="slides/slide9.xml"/><Relationship Id="rId5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9" Type="http://schemas.openxmlformats.org/officeDocument/2006/relationships/font" Target="fonts/Roboto-boldItalic.fntdata"/><Relationship Id="rId22" Type="http://schemas.openxmlformats.org/officeDocument/2006/relationships/font" Target="fonts/ProximaNova-italic.fntdata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7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565e288875_2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565e288875_2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565e288875_0_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565e28887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65e288875_1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565e28887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conflict, Enhance decision-making for community leaders through evidence-based research, Promote hope and healing to build resilience amidst ongoing conflict, 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65e288875_0_4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" name="Google Shape;126;g3565e288875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565e288875_0_4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565e28887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conflict, Enhance decision-making for community leaders through evidence-based research, Promote hope and healing to build resilience amidst ongoing conflict, 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565e288875_0_6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3565e288875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conflict, Enhance decision-making for community leaders through evidence-based research, Promote hope and healing to build resilience amidst ongoing conflict, 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Promote hope and healing to build resilience amidst ongoing conflict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rPr lang="en" sz="1600">
                <a:solidFill>
                  <a:srgbClr val="434343"/>
                </a:solidFill>
                <a:latin typeface="Proxima Nova"/>
                <a:ea typeface="Proxima Nova"/>
                <a:cs typeface="Proxima Nova"/>
                <a:sym typeface="Proxima Nova"/>
              </a:rPr>
              <a:t>Enhance decision-making for community leaders through evidence-based research </a:t>
            </a:r>
            <a:endParaRPr sz="16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800">
              <a:solidFill>
                <a:srgbClr val="434343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1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" name="Google Shape;16;p10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2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" name="Google Shape;24;p1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12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" name="Google Shape;27;p1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1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31" name="Google Shape;31;p1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1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7" name="Google Shape;37;p1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15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42" name="Google Shape;42;p15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5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5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5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5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47;p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3" name="Google Shape;53;p16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" name="Google Shape;54;p1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7" name="Google Shape;57;p1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" name="Google Shape;58;p1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oogle Shape;60;p1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61" name="Google Shape;61;p1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1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70" name="Google Shape;70;p1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20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3" name="Google Shape;73;p20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0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0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0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0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20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9" name="Google Shape;79;p20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p2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b="0" i="0" sz="3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>
            <p:ph type="ctrTitle"/>
          </p:nvPr>
        </p:nvSpPr>
        <p:spPr>
          <a:xfrm>
            <a:off x="598100" y="1700150"/>
            <a:ext cx="8222100" cy="913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b="1" lang="en" sz="3000">
                <a:latin typeface="Proxima Nova"/>
                <a:ea typeface="Proxima Nova"/>
                <a:cs typeface="Proxima Nova"/>
                <a:sym typeface="Proxima Nova"/>
              </a:rPr>
              <a:t>Strengthening Community-led Negotiation and Resilience in Myanmar</a:t>
            </a:r>
            <a:endParaRPr b="1" sz="300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67150" y="3421825"/>
            <a:ext cx="6198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Cho, Chin, Kar, Win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098200" y="4185800"/>
            <a:ext cx="404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10 May 2025</a:t>
            </a:r>
            <a:endParaRPr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565e288875_2_2"/>
          <p:cNvSpPr txBox="1"/>
          <p:nvPr>
            <p:ph type="title"/>
          </p:nvPr>
        </p:nvSpPr>
        <p:spPr>
          <a:xfrm>
            <a:off x="71850" y="7785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Background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pic>
        <p:nvPicPr>
          <p:cNvPr id="93" name="Google Shape;93;g3565e288875_2_2" title="Screenshot 2025-05-10 15074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2475" y="77850"/>
            <a:ext cx="4016150" cy="50203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3565e288875_2_2"/>
          <p:cNvSpPr txBox="1"/>
          <p:nvPr/>
        </p:nvSpPr>
        <p:spPr>
          <a:xfrm>
            <a:off x="71850" y="807400"/>
            <a:ext cx="48141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Feb 2021 military coup</a:t>
            </a:r>
            <a:r>
              <a:rPr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 overturned a democratically elected government, sparking nationwide protests, civil disobedience, and armed resistance.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Since early 2024</a:t>
            </a:r>
            <a:r>
              <a:rPr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, resistance groups control nearly half of Myanmar, while the military junta (SAC) holds only about a quarter of the territory 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Emerging alternative governance</a:t>
            </a:r>
            <a:r>
              <a:rPr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: r</a:t>
            </a:r>
            <a:r>
              <a:rPr lang="en"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esistance groups and community-based institutions are filling service gaps in health, education, and justice. </a:t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65e288875_0_2"/>
          <p:cNvSpPr txBox="1"/>
          <p:nvPr>
            <p:ph type="title"/>
          </p:nvPr>
        </p:nvSpPr>
        <p:spPr>
          <a:xfrm>
            <a:off x="80725" y="902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Challenges faced by the Communities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00" name="Google Shape;100;g3565e288875_0_2"/>
          <p:cNvSpPr txBox="1"/>
          <p:nvPr>
            <p:ph idx="4294967295" type="body"/>
          </p:nvPr>
        </p:nvSpPr>
        <p:spPr>
          <a:xfrm>
            <a:off x="275375" y="852800"/>
            <a:ext cx="8661300" cy="404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Limited opportunities for negotiations, leading to i</a:t>
            </a: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ncreased tensions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between communities and ethnic armed organisations in terms of livelihoods, taxation and service provisions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Internal divides / </a:t>
            </a: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Fragmentation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among resistance groups and ethnic armed organisations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b="1" lang="en">
                <a:latin typeface="Proxima Nova"/>
                <a:ea typeface="Proxima Nova"/>
                <a:cs typeface="Proxima Nova"/>
                <a:sym typeface="Proxima Nova"/>
              </a:rPr>
              <a:t>Limited capacity of the community leaders to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(i) undertake proactive deliberations with resistance and ethnic armed actors and (ii) mediation skills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565e288875_1_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Our Support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106" name="Google Shape;106;g3565e288875_1_0"/>
          <p:cNvGrpSpPr/>
          <p:nvPr/>
        </p:nvGrpSpPr>
        <p:grpSpPr>
          <a:xfrm>
            <a:off x="2874282" y="1417724"/>
            <a:ext cx="2200120" cy="3231649"/>
            <a:chOff x="3071457" y="2013875"/>
            <a:chExt cx="1944600" cy="1569600"/>
          </a:xfrm>
        </p:grpSpPr>
        <p:sp>
          <p:nvSpPr>
            <p:cNvPr id="107" name="Google Shape;107;g3565e288875_1_0"/>
            <p:cNvSpPr/>
            <p:nvPr/>
          </p:nvSpPr>
          <p:spPr>
            <a:xfrm flipH="1" rot="10800000">
              <a:off x="3071457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g3565e288875_1_0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OBJECTIVE</a:t>
              </a:r>
              <a:endParaRPr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9" name="Google Shape;109;g3565e288875_1_0"/>
            <p:cNvSpPr txBox="1"/>
            <p:nvPr/>
          </p:nvSpPr>
          <p:spPr>
            <a:xfrm>
              <a:off x="3316100" y="256831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Community leaders equipped with stronger </a:t>
              </a:r>
              <a:r>
                <a:rPr lang="en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negotiation and  conflict mediation skills and toolkits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0" name="Google Shape;110;g3565e288875_1_0"/>
          <p:cNvGrpSpPr/>
          <p:nvPr/>
        </p:nvGrpSpPr>
        <p:grpSpPr>
          <a:xfrm>
            <a:off x="676862" y="1417724"/>
            <a:ext cx="2200120" cy="3231649"/>
            <a:chOff x="1126863" y="2013875"/>
            <a:chExt cx="1944600" cy="1569600"/>
          </a:xfrm>
        </p:grpSpPr>
        <p:sp>
          <p:nvSpPr>
            <p:cNvPr id="111" name="Google Shape;111;g3565e288875_1_0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307A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g3565e288875_1_0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APPROACH</a:t>
              </a:r>
              <a:endParaRPr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3" name="Google Shape;113;g3565e288875_1_0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Local solutions for local problems</a:t>
              </a:r>
              <a:r>
                <a:rPr lang="en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.</a:t>
              </a:r>
              <a:endParaRPr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4" name="Google Shape;114;g3565e288875_1_0"/>
          <p:cNvGrpSpPr/>
          <p:nvPr/>
        </p:nvGrpSpPr>
        <p:grpSpPr>
          <a:xfrm>
            <a:off x="5071573" y="1417724"/>
            <a:ext cx="3395558" cy="3231649"/>
            <a:chOff x="5015938" y="2013875"/>
            <a:chExt cx="3001200" cy="1569600"/>
          </a:xfrm>
        </p:grpSpPr>
        <p:sp>
          <p:nvSpPr>
            <p:cNvPr id="115" name="Google Shape;115;g3565e288875_1_0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942A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g3565e288875_1_0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0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ACTIVITIES</a:t>
              </a:r>
              <a:endParaRPr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7" name="Google Shape;117;g3565e288875_1_0"/>
            <p:cNvSpPr txBox="1"/>
            <p:nvPr/>
          </p:nvSpPr>
          <p:spPr>
            <a:xfrm>
              <a:off x="5360225" y="2505464"/>
              <a:ext cx="2417100" cy="51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" sz="15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1. Research</a:t>
              </a:r>
              <a:r>
                <a:rPr i="1" lang="en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through Horizontal-learning workshops</a:t>
              </a:r>
              <a:endParaRPr i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None/>
              </a:pPr>
              <a:r>
                <a:rPr i="1" lang="en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2. Knowledge Repository</a:t>
              </a:r>
              <a:endParaRPr i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None/>
              </a:pPr>
              <a:r>
                <a:rPr i="1" lang="en" sz="15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3. Dialogue Sessions </a:t>
              </a:r>
              <a:endParaRPr i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0"/>
                </a:spcAft>
                <a:buNone/>
              </a:pPr>
              <a:r>
                <a:t/>
              </a:r>
              <a:endParaRPr i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r>
                <a:t/>
              </a:r>
              <a:endParaRPr i="1" sz="15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8" name="Google Shape;118;g3565e288875_1_0"/>
          <p:cNvGrpSpPr/>
          <p:nvPr/>
        </p:nvGrpSpPr>
        <p:grpSpPr>
          <a:xfrm>
            <a:off x="4961684" y="2701270"/>
            <a:ext cx="261571" cy="260379"/>
            <a:chOff x="4858109" y="2631368"/>
            <a:chExt cx="316442" cy="315000"/>
          </a:xfrm>
        </p:grpSpPr>
        <p:sp>
          <p:nvSpPr>
            <p:cNvPr id="119" name="Google Shape;119;g3565e288875_1_0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g3565e288875_1_0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C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  <p:grpSp>
        <p:nvGrpSpPr>
          <p:cNvPr id="121" name="Google Shape;121;g3565e288875_1_0"/>
          <p:cNvGrpSpPr/>
          <p:nvPr/>
        </p:nvGrpSpPr>
        <p:grpSpPr>
          <a:xfrm>
            <a:off x="2719678" y="2701271"/>
            <a:ext cx="260366" cy="260366"/>
            <a:chOff x="3157188" y="909150"/>
            <a:chExt cx="470400" cy="470400"/>
          </a:xfrm>
        </p:grpSpPr>
        <p:sp>
          <p:nvSpPr>
            <p:cNvPr id="122" name="Google Shape;122;g3565e288875_1_0"/>
            <p:cNvSpPr/>
            <p:nvPr/>
          </p:nvSpPr>
          <p:spPr>
            <a:xfrm>
              <a:off x="3157188" y="909150"/>
              <a:ext cx="470400" cy="4704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g3565e288875_1_0"/>
            <p:cNvSpPr/>
            <p:nvPr/>
          </p:nvSpPr>
          <p:spPr>
            <a:xfrm>
              <a:off x="3243138" y="995100"/>
              <a:ext cx="298500" cy="298500"/>
            </a:xfrm>
            <a:prstGeom prst="mathPlus">
              <a:avLst>
                <a:gd fmla="val 9900" name="adj1"/>
              </a:avLst>
            </a:prstGeom>
            <a:solidFill>
              <a:srgbClr val="307AF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565e288875_0_48"/>
          <p:cNvSpPr txBox="1"/>
          <p:nvPr>
            <p:ph type="title"/>
          </p:nvPr>
        </p:nvSpPr>
        <p:spPr>
          <a:xfrm>
            <a:off x="311700" y="16075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Project Details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129" name="Google Shape;129;g3565e288875_0_48"/>
          <p:cNvGraphicFramePr/>
          <p:nvPr/>
        </p:nvGraphicFramePr>
        <p:xfrm>
          <a:off x="162575" y="1113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{EE8802D1-263C-4F9C-A115-1458D3FB1CCE}</a:tableStyleId>
              </a:tblPr>
              <a:tblGrid>
                <a:gridCol w="486675"/>
                <a:gridCol w="4088875"/>
                <a:gridCol w="2907100"/>
                <a:gridCol w="1336200"/>
              </a:tblGrid>
              <a:tr h="3157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Key Activities 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Means of Delivery</a:t>
                      </a: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Timeline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1178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1.</a:t>
                      </a:r>
                      <a:endParaRPr/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Participatory Action Research and Horizontal-Learning Workshop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with Community Leaders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Char char="●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nline workshop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0" lvl="0" marL="0" rtl="0" algn="l">
                        <a:spcBef>
                          <a:spcPts val="8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First quarter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1191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2. 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8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b="1"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Conflict mitigation and resolution skills training and psycho-social support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Proxima Nova"/>
                        <a:buChar char="●"/>
                      </a:pPr>
                      <a:r>
                        <a:rPr lang="en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Online session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Second quarter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  <a:tr h="468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3.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Dialogue Sessions for  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Intercommunal dialogue and   Dialogue between communities and armed actors</a:t>
                      </a:r>
                      <a:endParaRPr b="1"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Proxima Nova"/>
                        <a:buChar char="●"/>
                      </a:pPr>
                      <a:r>
                        <a:rPr lang="en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Online session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Second quarter</a:t>
                      </a:r>
                      <a:endParaRPr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0" name="Google Shape;130;g3565e288875_0_48"/>
          <p:cNvSpPr txBox="1"/>
          <p:nvPr/>
        </p:nvSpPr>
        <p:spPr>
          <a:xfrm>
            <a:off x="380725" y="651925"/>
            <a:ext cx="7454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Areas focus: </a:t>
            </a:r>
            <a:r>
              <a:rPr lang="en" sz="12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rPr>
              <a:t>Sagaing, Magway, Rakhine, Northern Shan</a:t>
            </a:r>
            <a:r>
              <a:rPr lang="en" sz="12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200">
              <a:solidFill>
                <a:schemeClr val="dk1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65e288875_0_40"/>
          <p:cNvSpPr txBox="1"/>
          <p:nvPr>
            <p:ph type="title"/>
          </p:nvPr>
        </p:nvSpPr>
        <p:spPr>
          <a:xfrm>
            <a:off x="311700" y="4862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Potential u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ncertainties and mitigation plans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6" name="Google Shape;136;g3565e288875_0_40"/>
          <p:cNvSpPr txBox="1"/>
          <p:nvPr>
            <p:ph idx="4294967295" type="body"/>
          </p:nvPr>
        </p:nvSpPr>
        <p:spPr>
          <a:xfrm>
            <a:off x="431950" y="1117800"/>
            <a:ext cx="7682100" cy="29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9144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aphicFrame>
        <p:nvGraphicFramePr>
          <p:cNvPr id="137" name="Google Shape;137;g3565e288875_0_40"/>
          <p:cNvGraphicFramePr/>
          <p:nvPr/>
        </p:nvGraphicFramePr>
        <p:xfrm>
          <a:off x="494938" y="1555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{EE8802D1-263C-4F9C-A115-1458D3FB1CCE}</a:tableStyleId>
              </a:tblPr>
              <a:tblGrid>
                <a:gridCol w="4380625"/>
                <a:gridCol w="3542875"/>
              </a:tblGrid>
              <a:tr h="605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Uncertainties 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>
                          <a:solidFill>
                            <a:schemeClr val="lt1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Mitigation plans</a:t>
                      </a:r>
                      <a:endParaRPr b="1">
                        <a:solidFill>
                          <a:schemeClr val="lt1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  <a:tr h="2302125">
                <a:tc>
                  <a:txBody>
                    <a:bodyPr/>
                    <a:lstStyle/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160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Onboarding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 local partners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Participation of armed actors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Internet and electricity accessibility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17500" lvl="0" marL="45720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Security risks of local partners/organizations/community leaders 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Partnership with well-trusted CSOs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Transportation/communication 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allowance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  <a:p>
                      <a:pPr indent="-3175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2"/>
                        </a:buClr>
                        <a:buSzPts val="1400"/>
                        <a:buFont typeface="Proxima Nova"/>
                        <a:buAutoNum type="arabicPeriod"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Proxima Nova"/>
                          <a:ea typeface="Proxima Nova"/>
                          <a:cs typeface="Proxima Nova"/>
                          <a:sym typeface="Proxima Nova"/>
                        </a:rPr>
                        <a:t>Security protocols for participants</a:t>
                      </a:r>
                      <a:endParaRPr>
                        <a:solidFill>
                          <a:schemeClr val="dk2"/>
                        </a:solidFill>
                        <a:latin typeface="Proxima Nova"/>
                        <a:ea typeface="Proxima Nova"/>
                        <a:cs typeface="Proxima Nova"/>
                        <a:sym typeface="Proxima Nova"/>
                      </a:endParaRPr>
                    </a:p>
                  </a:txBody>
                  <a:tcPr marT="91425" marB="91425" marR="91425" marL="91425" anchor="ctr"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565e288875_0_65"/>
          <p:cNvSpPr txBox="1"/>
          <p:nvPr>
            <p:ph type="title"/>
          </p:nvPr>
        </p:nvSpPr>
        <p:spPr>
          <a:xfrm>
            <a:off x="311700" y="4862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Next Practical Steps 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  <p:grpSp>
        <p:nvGrpSpPr>
          <p:cNvPr id="143" name="Google Shape;143;g3565e288875_0_65"/>
          <p:cNvGrpSpPr/>
          <p:nvPr/>
        </p:nvGrpSpPr>
        <p:grpSpPr>
          <a:xfrm>
            <a:off x="431955" y="1282874"/>
            <a:ext cx="8049505" cy="3682538"/>
            <a:chOff x="431925" y="1304875"/>
            <a:chExt cx="2628925" cy="3416400"/>
          </a:xfrm>
        </p:grpSpPr>
        <p:sp>
          <p:nvSpPr>
            <p:cNvPr id="144" name="Google Shape;144;g3565e288875_0_65"/>
            <p:cNvSpPr txBox="1"/>
            <p:nvPr/>
          </p:nvSpPr>
          <p:spPr>
            <a:xfrm>
              <a:off x="431925" y="1304875"/>
              <a:ext cx="2628900" cy="464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g3565e288875_0_65"/>
            <p:cNvSpPr/>
            <p:nvPr/>
          </p:nvSpPr>
          <p:spPr>
            <a:xfrm>
              <a:off x="431950" y="1304875"/>
              <a:ext cx="2628900" cy="3416400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g3565e288875_0_65"/>
          <p:cNvSpPr txBox="1"/>
          <p:nvPr>
            <p:ph idx="4294967295" type="body"/>
          </p:nvPr>
        </p:nvSpPr>
        <p:spPr>
          <a:xfrm>
            <a:off x="514375" y="1861050"/>
            <a:ext cx="7682100" cy="29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Develop an 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initial</a:t>
            </a: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 framework for the proposed support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Stakeholders mapping to identify potential partners, beneficiaries and geographical locations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Proxima Nova"/>
              <a:buAutoNum type="arabicPeriod"/>
            </a:pPr>
            <a:r>
              <a:rPr lang="en">
                <a:latin typeface="Proxima Nova"/>
                <a:ea typeface="Proxima Nova"/>
                <a:cs typeface="Proxima Nova"/>
                <a:sym typeface="Proxima Nova"/>
              </a:rPr>
              <a:t>Consultation meetings with selected community leaders and stakeholders</a:t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00"/>
              </a:highlight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  <a:p>
            <a:pPr indent="0" lvl="0" marL="0" rtl="0" algn="l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"/>
          <p:cNvSpPr txBox="1"/>
          <p:nvPr>
            <p:ph type="title"/>
          </p:nvPr>
        </p:nvSpPr>
        <p:spPr>
          <a:xfrm>
            <a:off x="220050" y="1027200"/>
            <a:ext cx="4084200" cy="27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 sz="3900"/>
              <a:t>Specific needs</a:t>
            </a:r>
            <a:endParaRPr sz="3900"/>
          </a:p>
        </p:txBody>
      </p:sp>
      <p:sp>
        <p:nvSpPr>
          <p:cNvPr id="152" name="Google Shape;152;p4"/>
          <p:cNvSpPr txBox="1"/>
          <p:nvPr>
            <p:ph idx="2" type="body"/>
          </p:nvPr>
        </p:nvSpPr>
        <p:spPr>
          <a:xfrm>
            <a:off x="4703050" y="270900"/>
            <a:ext cx="4283400" cy="426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Expertise on curriculum development and toolkits for community-based conflict mitigation and negotiation.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Funding support for the programs </a:t>
            </a:r>
            <a:endParaRPr b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Thank you!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9" ma:contentTypeDescription="Create a new document." ma:contentTypeScope="" ma:versionID="353f7cc9362e45cda4b04dfdafc642aa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928cc7d9d86c836bdf266e801f84d5ab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943f871-ea9d-4c21-9b0b-1d5f3b55ae98" xsi:nil="true"/>
    <lcf76f155ced4ddcb4097134ff3c332f xmlns="27090c65-df3e-4037-85cd-ed9f2fdb186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507AB8E-C81C-47D1-8278-F5211807D750}"/>
</file>

<file path=customXml/itemProps2.xml><?xml version="1.0" encoding="utf-8"?>
<ds:datastoreItem xmlns:ds="http://schemas.openxmlformats.org/officeDocument/2006/customXml" ds:itemID="{0CB27D51-3467-44CF-89AB-0EB7A2FA967E}"/>
</file>

<file path=customXml/itemProps3.xml><?xml version="1.0" encoding="utf-8"?>
<ds:datastoreItem xmlns:ds="http://schemas.openxmlformats.org/officeDocument/2006/customXml" ds:itemID="{175D78A5-6646-4A35-A65D-1395BE343486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0x0101005A2AB5C33EC26A4CB234C197A198EEA1</vt:lpwstr>
  </property>
</Properties>
</file>