
<file path=[Content_Types].xml><?xml version="1.0" encoding="utf-8"?>
<Types xmlns="http://schemas.openxmlformats.org/package/2006/content-types">
  <Default Extension="fntdata" ContentType="application/x-fontdata"/>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rcade Gamer" panose="020B0604020202020204" charset="0"/>
      <p:regular r:id="rId13"/>
    </p:embeddedFont>
    <p:embeddedFont>
      <p:font typeface="Disket Mono" panose="020B0604020202020204" charset="0"/>
      <p:regular r:id="rId14"/>
    </p:embeddedFont>
    <p:embeddedFont>
      <p:font typeface="HK Modular" panose="020B0604020202020204" charset="0"/>
      <p:regular r:id="rId15"/>
    </p:embeddedFont>
    <p:embeddedFont>
      <p:font typeface="Hussar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10.05.2025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Align and Scope</a:t>
            </a:r>
          </a:p>
          <a:p>
            <a:r>
              <a:rPr lang="en-US"/>
              <a:t>Define goals, roles, stakeholders and outline the core game concept.</a:t>
            </a:r>
          </a:p>
          <a:p>
            <a:r>
              <a:rPr lang="en-US"/>
              <a:t>2. Plan and Budget</a:t>
            </a:r>
          </a:p>
          <a:p>
            <a:r>
              <a:rPr lang="en-US"/>
              <a:t>Develop a detailed proposal, timeline and budget to guide development.</a:t>
            </a:r>
          </a:p>
          <a:p>
            <a:r>
              <a:rPr lang="en-US"/>
              <a:t>3. Identify Funders</a:t>
            </a:r>
          </a:p>
          <a:p>
            <a:r>
              <a:rPr lang="en-US"/>
              <a:t>Research and approach aligned donors, partners and funding opportunities.</a:t>
            </a:r>
          </a:p>
          <a:p>
            <a:r>
              <a:rPr lang="en-US"/>
              <a:t>4. Engage and Co-Create</a:t>
            </a:r>
          </a:p>
          <a:p>
            <a:r>
              <a:rPr lang="en-US"/>
              <a:t>Collaborate with communities to shape the content, then prototype and iterate based on feedback.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Align and Scope</a:t>
            </a:r>
          </a:p>
          <a:p>
            <a:r>
              <a:rPr lang="en-US"/>
              <a:t>Define goals, roles, stakeholders and outline the core game concept.</a:t>
            </a:r>
          </a:p>
          <a:p>
            <a:r>
              <a:rPr lang="en-US"/>
              <a:t>2. Plan and Budget</a:t>
            </a:r>
          </a:p>
          <a:p>
            <a:r>
              <a:rPr lang="en-US"/>
              <a:t>Develop a detailed proposal, timeline and budget to guide development.</a:t>
            </a:r>
          </a:p>
          <a:p>
            <a:r>
              <a:rPr lang="en-US"/>
              <a:t>3. Identify Funders</a:t>
            </a:r>
          </a:p>
          <a:p>
            <a:r>
              <a:rPr lang="en-US"/>
              <a:t>Research and approach aligned donors, partners and funding opportunities.</a:t>
            </a:r>
          </a:p>
          <a:p>
            <a:r>
              <a:rPr lang="en-US"/>
              <a:t>4. Engage and Co-Create</a:t>
            </a:r>
          </a:p>
          <a:p>
            <a:r>
              <a:rPr lang="en-US"/>
              <a:t>Collaborate with communities to shape the content, then prototype and iterate based on feedback.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Artists &amp; Storytellers – to bring lived histories to life</a:t>
            </a:r>
          </a:p>
          <a:p>
            <a:r>
              <a:rPr lang="en-US"/>
              <a:t>• Legal &amp; Rights Experts – to ensure accuracy and relevance</a:t>
            </a:r>
          </a:p>
          <a:p>
            <a:r>
              <a:rPr lang="en-US"/>
              <a:t>• Contextual Experts – to ground the game in local realities</a:t>
            </a:r>
          </a:p>
          <a:p>
            <a:r>
              <a:rPr lang="en-US"/>
              <a:t>• Gamers &amp; Game Designers – to craft engaging, intuitive play</a:t>
            </a:r>
          </a:p>
          <a:p>
            <a:r>
              <a:rPr lang="en-US"/>
              <a:t>• Influencers &amp; Advocates – to amplify reach and impact</a:t>
            </a:r>
          </a:p>
          <a:p>
            <a:r>
              <a:rPr lang="en-US"/>
              <a:t>• Funders &amp; Partners – to support development and scale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24.svg"/><Relationship Id="rId5" Type="http://schemas.openxmlformats.org/officeDocument/2006/relationships/image" Target="../media/image14.svg"/><Relationship Id="rId10" Type="http://schemas.openxmlformats.org/officeDocument/2006/relationships/image" Target="../media/image23.png"/><Relationship Id="rId4" Type="http://schemas.openxmlformats.org/officeDocument/2006/relationships/image" Target="../media/image13.png"/><Relationship Id="rId9"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11.png"/><Relationship Id="rId18" Type="http://schemas.openxmlformats.org/officeDocument/2006/relationships/image" Target="../media/image20.svg"/><Relationship Id="rId3" Type="http://schemas.openxmlformats.org/officeDocument/2006/relationships/image" Target="../media/image26.png"/><Relationship Id="rId21" Type="http://schemas.openxmlformats.org/officeDocument/2006/relationships/image" Target="../media/image1.png"/><Relationship Id="rId7" Type="http://schemas.openxmlformats.org/officeDocument/2006/relationships/image" Target="../media/image30.png"/><Relationship Id="rId12" Type="http://schemas.openxmlformats.org/officeDocument/2006/relationships/image" Target="../media/image35.svg"/><Relationship Id="rId17" Type="http://schemas.openxmlformats.org/officeDocument/2006/relationships/image" Target="../media/image19.png"/><Relationship Id="rId2" Type="http://schemas.openxmlformats.org/officeDocument/2006/relationships/image" Target="../media/image25.gif"/><Relationship Id="rId16" Type="http://schemas.openxmlformats.org/officeDocument/2006/relationships/image" Target="../media/image14.svg"/><Relationship Id="rId20" Type="http://schemas.openxmlformats.org/officeDocument/2006/relationships/image" Target="../media/image37.svg"/><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13.png"/><Relationship Id="rId10" Type="http://schemas.openxmlformats.org/officeDocument/2006/relationships/image" Target="../media/image33.svg"/><Relationship Id="rId19" Type="http://schemas.openxmlformats.org/officeDocument/2006/relationships/image" Target="../media/image36.pn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12.svg"/><Relationship Id="rId22"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11.png"/><Relationship Id="rId18" Type="http://schemas.openxmlformats.org/officeDocument/2006/relationships/image" Target="../media/image20.svg"/><Relationship Id="rId3" Type="http://schemas.openxmlformats.org/officeDocument/2006/relationships/image" Target="../media/image26.png"/><Relationship Id="rId21" Type="http://schemas.openxmlformats.org/officeDocument/2006/relationships/image" Target="../media/image1.png"/><Relationship Id="rId7" Type="http://schemas.openxmlformats.org/officeDocument/2006/relationships/image" Target="../media/image30.png"/><Relationship Id="rId12" Type="http://schemas.openxmlformats.org/officeDocument/2006/relationships/image" Target="../media/image35.svg"/><Relationship Id="rId17" Type="http://schemas.openxmlformats.org/officeDocument/2006/relationships/image" Target="../media/image19.png"/><Relationship Id="rId2" Type="http://schemas.openxmlformats.org/officeDocument/2006/relationships/image" Target="../media/image25.gif"/><Relationship Id="rId16" Type="http://schemas.openxmlformats.org/officeDocument/2006/relationships/image" Target="../media/image14.svg"/><Relationship Id="rId20" Type="http://schemas.openxmlformats.org/officeDocument/2006/relationships/image" Target="../media/image37.svg"/><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13.png"/><Relationship Id="rId10" Type="http://schemas.openxmlformats.org/officeDocument/2006/relationships/image" Target="../media/image33.svg"/><Relationship Id="rId19" Type="http://schemas.openxmlformats.org/officeDocument/2006/relationships/image" Target="../media/image36.pn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12.svg"/><Relationship Id="rId22"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40.gif"/><Relationship Id="rId18" Type="http://schemas.openxmlformats.org/officeDocument/2006/relationships/image" Target="../media/image29.svg"/><Relationship Id="rId26" Type="http://schemas.openxmlformats.org/officeDocument/2006/relationships/image" Target="../media/image10.svg"/><Relationship Id="rId3" Type="http://schemas.openxmlformats.org/officeDocument/2006/relationships/slideLayout" Target="../slideLayouts/slideLayout7.xml"/><Relationship Id="rId21" Type="http://schemas.openxmlformats.org/officeDocument/2006/relationships/image" Target="../media/image32.png"/><Relationship Id="rId7" Type="http://schemas.openxmlformats.org/officeDocument/2006/relationships/image" Target="../media/image5.png"/><Relationship Id="rId12" Type="http://schemas.openxmlformats.org/officeDocument/2006/relationships/image" Target="../media/image39.gif"/><Relationship Id="rId17" Type="http://schemas.openxmlformats.org/officeDocument/2006/relationships/image" Target="../media/image28.png"/><Relationship Id="rId25" Type="http://schemas.openxmlformats.org/officeDocument/2006/relationships/image" Target="../media/image9.png"/><Relationship Id="rId2" Type="http://schemas.microsoft.com/office/2007/relationships/media" Target="../media/media1.mp3"/><Relationship Id="rId16" Type="http://schemas.openxmlformats.org/officeDocument/2006/relationships/image" Target="../media/image27.svg"/><Relationship Id="rId20" Type="http://schemas.openxmlformats.org/officeDocument/2006/relationships/image" Target="../media/image31.svg"/><Relationship Id="rId1" Type="http://schemas.openxmlformats.org/officeDocument/2006/relationships/audio" Target="NULL" TargetMode="External"/><Relationship Id="rId6" Type="http://schemas.openxmlformats.org/officeDocument/2006/relationships/image" Target="../media/image2.svg"/><Relationship Id="rId11" Type="http://schemas.openxmlformats.org/officeDocument/2006/relationships/image" Target="../media/image25.gif"/><Relationship Id="rId24" Type="http://schemas.openxmlformats.org/officeDocument/2006/relationships/image" Target="../media/image35.svg"/><Relationship Id="rId5" Type="http://schemas.openxmlformats.org/officeDocument/2006/relationships/image" Target="../media/image1.png"/><Relationship Id="rId15" Type="http://schemas.openxmlformats.org/officeDocument/2006/relationships/image" Target="../media/image26.png"/><Relationship Id="rId23" Type="http://schemas.openxmlformats.org/officeDocument/2006/relationships/image" Target="../media/image34.png"/><Relationship Id="rId10" Type="http://schemas.openxmlformats.org/officeDocument/2006/relationships/image" Target="../media/image24.svg"/><Relationship Id="rId19" Type="http://schemas.openxmlformats.org/officeDocument/2006/relationships/image" Target="../media/image30.png"/><Relationship Id="rId4" Type="http://schemas.openxmlformats.org/officeDocument/2006/relationships/image" Target="../media/image38.gif"/><Relationship Id="rId9" Type="http://schemas.openxmlformats.org/officeDocument/2006/relationships/image" Target="../media/image23.png"/><Relationship Id="rId14" Type="http://schemas.openxmlformats.org/officeDocument/2006/relationships/image" Target="../media/image41.gif"/><Relationship Id="rId22" Type="http://schemas.openxmlformats.org/officeDocument/2006/relationships/image" Target="../media/image33.svg"/><Relationship Id="rId27" Type="http://schemas.openxmlformats.org/officeDocument/2006/relationships/image" Target="../media/image42.jpe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50.svg"/><Relationship Id="rId18" Type="http://schemas.openxmlformats.org/officeDocument/2006/relationships/image" Target="../media/image28.png"/><Relationship Id="rId3" Type="http://schemas.openxmlformats.org/officeDocument/2006/relationships/image" Target="../media/image44.svg"/><Relationship Id="rId21" Type="http://schemas.openxmlformats.org/officeDocument/2006/relationships/image" Target="../media/image52.png"/><Relationship Id="rId7" Type="http://schemas.openxmlformats.org/officeDocument/2006/relationships/image" Target="../media/image46.svg"/><Relationship Id="rId12" Type="http://schemas.openxmlformats.org/officeDocument/2006/relationships/image" Target="../media/image49.png"/><Relationship Id="rId17" Type="http://schemas.openxmlformats.org/officeDocument/2006/relationships/image" Target="../media/image14.svg"/><Relationship Id="rId2" Type="http://schemas.openxmlformats.org/officeDocument/2006/relationships/image" Target="../media/image43.png"/><Relationship Id="rId16" Type="http://schemas.openxmlformats.org/officeDocument/2006/relationships/image" Target="../media/image13.png"/><Relationship Id="rId20" Type="http://schemas.openxmlformats.org/officeDocument/2006/relationships/image" Target="../media/image51.gif"/><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48.svg"/><Relationship Id="rId5" Type="http://schemas.openxmlformats.org/officeDocument/2006/relationships/image" Target="../media/image2.svg"/><Relationship Id="rId15" Type="http://schemas.openxmlformats.org/officeDocument/2006/relationships/image" Target="../media/image12.svg"/><Relationship Id="rId10" Type="http://schemas.openxmlformats.org/officeDocument/2006/relationships/image" Target="../media/image47.png"/><Relationship Id="rId19" Type="http://schemas.openxmlformats.org/officeDocument/2006/relationships/image" Target="../media/image29.svg"/><Relationship Id="rId4" Type="http://schemas.openxmlformats.org/officeDocument/2006/relationships/image" Target="../media/image1.png"/><Relationship Id="rId9" Type="http://schemas.openxmlformats.org/officeDocument/2006/relationships/image" Target="../media/image37.svg"/><Relationship Id="rId14" Type="http://schemas.openxmlformats.org/officeDocument/2006/relationships/image" Target="../media/image11.png"/><Relationship Id="rId22" Type="http://schemas.openxmlformats.org/officeDocument/2006/relationships/image" Target="../media/image53.svg"/></Relationships>
</file>

<file path=ppt/slides/_rels/slide7.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54.png"/><Relationship Id="rId10" Type="http://schemas.openxmlformats.org/officeDocument/2006/relationships/image" Target="../media/image14.svg"/><Relationship Id="rId4" Type="http://schemas.openxmlformats.org/officeDocument/2006/relationships/image" Target="../media/image2.sv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54.png"/><Relationship Id="rId10" Type="http://schemas.openxmlformats.org/officeDocument/2006/relationships/image" Target="../media/image14.svg"/><Relationship Id="rId4" Type="http://schemas.openxmlformats.org/officeDocument/2006/relationships/image" Target="../media/image2.sv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png"/><Relationship Id="rId18" Type="http://schemas.openxmlformats.org/officeDocument/2006/relationships/image" Target="../media/image64.png"/><Relationship Id="rId3" Type="http://schemas.openxmlformats.org/officeDocument/2006/relationships/image" Target="../media/image1.png"/><Relationship Id="rId21" Type="http://schemas.openxmlformats.org/officeDocument/2006/relationships/image" Target="../media/image44.svg"/><Relationship Id="rId7" Type="http://schemas.openxmlformats.org/officeDocument/2006/relationships/image" Target="../media/image55.png"/><Relationship Id="rId12" Type="http://schemas.openxmlformats.org/officeDocument/2006/relationships/image" Target="../media/image60.svg"/><Relationship Id="rId17" Type="http://schemas.openxmlformats.org/officeDocument/2006/relationships/image" Target="../media/image63.png"/><Relationship Id="rId2" Type="http://schemas.openxmlformats.org/officeDocument/2006/relationships/notesSlide" Target="../notesSlides/notesSlide3.xml"/><Relationship Id="rId16" Type="http://schemas.openxmlformats.org/officeDocument/2006/relationships/image" Target="../media/image14.svg"/><Relationship Id="rId20"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59.png"/><Relationship Id="rId5" Type="http://schemas.openxmlformats.org/officeDocument/2006/relationships/image" Target="../media/image11.png"/><Relationship Id="rId15" Type="http://schemas.openxmlformats.org/officeDocument/2006/relationships/image" Target="../media/image13.png"/><Relationship Id="rId10" Type="http://schemas.openxmlformats.org/officeDocument/2006/relationships/image" Target="../media/image58.svg"/><Relationship Id="rId19" Type="http://schemas.openxmlformats.org/officeDocument/2006/relationships/image" Target="../media/image65.svg"/><Relationship Id="rId4" Type="http://schemas.openxmlformats.org/officeDocument/2006/relationships/image" Target="../media/image2.svg"/><Relationship Id="rId9" Type="http://schemas.openxmlformats.org/officeDocument/2006/relationships/image" Target="../media/image57.png"/><Relationship Id="rId14" Type="http://schemas.openxmlformats.org/officeDocument/2006/relationships/image" Target="../media/image62.svg"/></Relationships>
</file>

<file path=ppt/slides/_rels/slide10.xml.rels><?xml version="1.0" encoding="UTF-8" standalone="yes"?>
<Relationships xmlns="http://schemas.openxmlformats.org/package/2006/relationships"><Relationship Id="rId13" Type="http://schemas.openxmlformats.org/officeDocument/2006/relationships/image" Target="../media/image22.svg"/><Relationship Id="rId18" Type="http://schemas.openxmlformats.org/officeDocument/2006/relationships/image" Target="../media/image59.png"/><Relationship Id="rId26" Type="http://schemas.openxmlformats.org/officeDocument/2006/relationships/image" Target="../media/image84.png"/><Relationship Id="rId3" Type="http://schemas.openxmlformats.org/officeDocument/2006/relationships/slideLayout" Target="../slideLayouts/slideLayout7.xml"/><Relationship Id="rId21" Type="http://schemas.openxmlformats.org/officeDocument/2006/relationships/image" Target="../media/image79.svg"/><Relationship Id="rId34" Type="http://schemas.openxmlformats.org/officeDocument/2006/relationships/image" Target="../media/image92.jpeg"/><Relationship Id="rId7" Type="http://schemas.openxmlformats.org/officeDocument/2006/relationships/image" Target="../media/image69.svg"/><Relationship Id="rId12" Type="http://schemas.openxmlformats.org/officeDocument/2006/relationships/image" Target="../media/image21.png"/><Relationship Id="rId17" Type="http://schemas.openxmlformats.org/officeDocument/2006/relationships/image" Target="../media/image77.svg"/><Relationship Id="rId25" Type="http://schemas.openxmlformats.org/officeDocument/2006/relationships/image" Target="../media/image83.svg"/><Relationship Id="rId33" Type="http://schemas.openxmlformats.org/officeDocument/2006/relationships/image" Target="../media/image91.svg"/><Relationship Id="rId2" Type="http://schemas.openxmlformats.org/officeDocument/2006/relationships/audio" Target="../media/media2.mp3"/><Relationship Id="rId16" Type="http://schemas.openxmlformats.org/officeDocument/2006/relationships/image" Target="../media/image76.png"/><Relationship Id="rId20" Type="http://schemas.openxmlformats.org/officeDocument/2006/relationships/image" Target="../media/image78.png"/><Relationship Id="rId29" Type="http://schemas.openxmlformats.org/officeDocument/2006/relationships/image" Target="../media/image87.svg"/><Relationship Id="rId1" Type="http://schemas.microsoft.com/office/2007/relationships/media" Target="../media/media2.mp3"/><Relationship Id="rId6" Type="http://schemas.openxmlformats.org/officeDocument/2006/relationships/image" Target="../media/image68.png"/><Relationship Id="rId11" Type="http://schemas.openxmlformats.org/officeDocument/2006/relationships/image" Target="../media/image73.svg"/><Relationship Id="rId24" Type="http://schemas.openxmlformats.org/officeDocument/2006/relationships/image" Target="../media/image82.png"/><Relationship Id="rId32" Type="http://schemas.openxmlformats.org/officeDocument/2006/relationships/image" Target="../media/image90.png"/><Relationship Id="rId5" Type="http://schemas.openxmlformats.org/officeDocument/2006/relationships/image" Target="../media/image67.svg"/><Relationship Id="rId15" Type="http://schemas.openxmlformats.org/officeDocument/2006/relationships/image" Target="../media/image75.svg"/><Relationship Id="rId23" Type="http://schemas.openxmlformats.org/officeDocument/2006/relationships/image" Target="../media/image81.svg"/><Relationship Id="rId28" Type="http://schemas.openxmlformats.org/officeDocument/2006/relationships/image" Target="../media/image86.png"/><Relationship Id="rId10" Type="http://schemas.openxmlformats.org/officeDocument/2006/relationships/image" Target="../media/image72.png"/><Relationship Id="rId19" Type="http://schemas.openxmlformats.org/officeDocument/2006/relationships/image" Target="../media/image60.svg"/><Relationship Id="rId31" Type="http://schemas.openxmlformats.org/officeDocument/2006/relationships/image" Target="../media/image89.svg"/><Relationship Id="rId4" Type="http://schemas.openxmlformats.org/officeDocument/2006/relationships/image" Target="../media/image66.png"/><Relationship Id="rId9" Type="http://schemas.openxmlformats.org/officeDocument/2006/relationships/image" Target="../media/image71.svg"/><Relationship Id="rId14" Type="http://schemas.openxmlformats.org/officeDocument/2006/relationships/image" Target="../media/image74.png"/><Relationship Id="rId22" Type="http://schemas.openxmlformats.org/officeDocument/2006/relationships/image" Target="../media/image80.png"/><Relationship Id="rId27" Type="http://schemas.openxmlformats.org/officeDocument/2006/relationships/image" Target="../media/image85.svg"/><Relationship Id="rId30" Type="http://schemas.openxmlformats.org/officeDocument/2006/relationships/image" Target="../media/image88.png"/><Relationship Id="rId8"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1C1C"/>
        </a:solidFill>
        <a:effectLst/>
      </p:bgPr>
    </p:bg>
    <p:spTree>
      <p:nvGrpSpPr>
        <p:cNvPr id="1" name=""/>
        <p:cNvGrpSpPr/>
        <p:nvPr/>
      </p:nvGrpSpPr>
      <p:grpSpPr>
        <a:xfrm>
          <a:off x="0" y="0"/>
          <a:ext cx="0" cy="0"/>
          <a:chOff x="0" y="0"/>
          <a:chExt cx="0" cy="0"/>
        </a:xfrm>
      </p:grpSpPr>
      <p:sp>
        <p:nvSpPr>
          <p:cNvPr id="2" name="Freeform 2" descr="pixelated cable tower"/>
          <p:cNvSpPr/>
          <p:nvPr/>
        </p:nvSpPr>
        <p:spPr>
          <a:xfrm>
            <a:off x="-1053354" y="42195"/>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2">
              <a:alphaModFix amt="29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descr="pixelated cable tower"/>
          <p:cNvSpPr/>
          <p:nvPr/>
        </p:nvSpPr>
        <p:spPr>
          <a:xfrm>
            <a:off x="13016582" y="-187823"/>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2">
              <a:alphaModFix amt="29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61970" y="1590640"/>
            <a:ext cx="16164060" cy="6687880"/>
          </a:xfrm>
          <a:custGeom>
            <a:avLst/>
            <a:gdLst/>
            <a:ahLst/>
            <a:cxnLst/>
            <a:rect l="l" t="t" r="r" b="b"/>
            <a:pathLst>
              <a:path w="16164060" h="6687880">
                <a:moveTo>
                  <a:pt x="0" y="0"/>
                </a:moveTo>
                <a:lnTo>
                  <a:pt x="16164060" y="0"/>
                </a:lnTo>
                <a:lnTo>
                  <a:pt x="16164060" y="6687879"/>
                </a:lnTo>
                <a:lnTo>
                  <a:pt x="0" y="66878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2833518" y="3384612"/>
            <a:ext cx="12620965" cy="3525146"/>
          </a:xfrm>
          <a:prstGeom prst="rect">
            <a:avLst/>
          </a:prstGeom>
        </p:spPr>
        <p:txBody>
          <a:bodyPr lIns="0" tIns="0" rIns="0" bIns="0" rtlCol="0" anchor="t">
            <a:spAutoFit/>
          </a:bodyPr>
          <a:lstStyle/>
          <a:p>
            <a:pPr algn="ctr">
              <a:lnSpc>
                <a:spcPts val="6454"/>
              </a:lnSpc>
            </a:pPr>
            <a:r>
              <a:rPr lang="en-US" sz="6206" dirty="0">
                <a:solidFill>
                  <a:srgbClr val="FFFFFF"/>
                </a:solidFill>
                <a:latin typeface="HK Modular"/>
                <a:ea typeface="HK Modular"/>
                <a:cs typeface="HK Modular"/>
                <a:sym typeface="HK Modular"/>
              </a:rPr>
              <a:t>BELONGING, </a:t>
            </a:r>
            <a:r>
              <a:rPr lang="en-US" sz="6206" dirty="0">
                <a:solidFill>
                  <a:srgbClr val="FF3131"/>
                </a:solidFill>
                <a:latin typeface="HK Modular"/>
                <a:ea typeface="HK Modular"/>
                <a:cs typeface="HK Modular"/>
                <a:sym typeface="HK Modular"/>
              </a:rPr>
              <a:t>UN</a:t>
            </a:r>
            <a:r>
              <a:rPr lang="en-US" sz="6206" dirty="0">
                <a:solidFill>
                  <a:srgbClr val="FFFFFF"/>
                </a:solidFill>
                <a:latin typeface="HK Modular"/>
                <a:ea typeface="HK Modular"/>
                <a:cs typeface="HK Modular"/>
                <a:sym typeface="HK Modular"/>
              </a:rPr>
              <a:t>INTERRUPTED</a:t>
            </a:r>
          </a:p>
          <a:p>
            <a:pPr algn="ctr">
              <a:lnSpc>
                <a:spcPts val="7286"/>
              </a:lnSpc>
            </a:pPr>
            <a:endParaRPr lang="en-US" sz="6206" dirty="0">
              <a:solidFill>
                <a:srgbClr val="FFFFFF"/>
              </a:solidFill>
              <a:latin typeface="HK Modular"/>
              <a:ea typeface="HK Modular"/>
              <a:cs typeface="HK Modular"/>
              <a:sym typeface="HK Modular"/>
            </a:endParaRPr>
          </a:p>
          <a:p>
            <a:pPr algn="ctr">
              <a:lnSpc>
                <a:spcPts val="7286"/>
              </a:lnSpc>
            </a:pPr>
            <a:endParaRPr lang="en-US" sz="6206" dirty="0">
              <a:solidFill>
                <a:srgbClr val="FFFFFF"/>
              </a:solidFill>
              <a:latin typeface="HK Modular"/>
              <a:ea typeface="HK Modular"/>
              <a:cs typeface="HK Modular"/>
              <a:sym typeface="HK Modular"/>
            </a:endParaRPr>
          </a:p>
        </p:txBody>
      </p:sp>
      <p:sp>
        <p:nvSpPr>
          <p:cNvPr id="6" name="Freeform 6" descr="pixelated brick wall segment"/>
          <p:cNvSpPr/>
          <p:nvPr/>
        </p:nvSpPr>
        <p:spPr>
          <a:xfrm>
            <a:off x="11347310" y="6301976"/>
            <a:ext cx="843782" cy="662098"/>
          </a:xfrm>
          <a:custGeom>
            <a:avLst/>
            <a:gdLst/>
            <a:ahLst/>
            <a:cxnLst/>
            <a:rect l="l" t="t" r="r" b="b"/>
            <a:pathLst>
              <a:path w="843782" h="662098">
                <a:moveTo>
                  <a:pt x="0" y="0"/>
                </a:moveTo>
                <a:lnTo>
                  <a:pt x="843782" y="0"/>
                </a:lnTo>
                <a:lnTo>
                  <a:pt x="843782" y="662098"/>
                </a:lnTo>
                <a:lnTo>
                  <a:pt x="0" y="662098"/>
                </a:lnTo>
                <a:lnTo>
                  <a:pt x="0" y="0"/>
                </a:lnTo>
                <a:close/>
              </a:path>
            </a:pathLst>
          </a:custGeom>
          <a:blipFill>
            <a:blip r:embed="rId6">
              <a:extLst>
                <a:ext uri="{96DAC541-7B7A-43D3-8B79-37D633B846F1}">
                  <asvg:svgBlip xmlns:asvg="http://schemas.microsoft.com/office/drawing/2016/SVG/main" r:embed="rId7"/>
                </a:ext>
              </a:extLst>
            </a:blip>
            <a:stretch>
              <a:fillRect r="-419968"/>
            </a:stretch>
          </a:blipFill>
        </p:spPr>
        <p:txBody>
          <a:bodyPr/>
          <a:lstStyle/>
          <a:p>
            <a:endParaRPr lang="en-US"/>
          </a:p>
        </p:txBody>
      </p:sp>
      <p:sp>
        <p:nvSpPr>
          <p:cNvPr id="7" name="Freeform 7" descr="pixelated brick wall segment"/>
          <p:cNvSpPr/>
          <p:nvPr/>
        </p:nvSpPr>
        <p:spPr>
          <a:xfrm>
            <a:off x="11547335" y="6356292"/>
            <a:ext cx="442773" cy="553467"/>
          </a:xfrm>
          <a:custGeom>
            <a:avLst/>
            <a:gdLst/>
            <a:ahLst/>
            <a:cxnLst/>
            <a:rect l="l" t="t" r="r" b="b"/>
            <a:pathLst>
              <a:path w="442773" h="553467">
                <a:moveTo>
                  <a:pt x="0" y="0"/>
                </a:moveTo>
                <a:lnTo>
                  <a:pt x="442774" y="0"/>
                </a:lnTo>
                <a:lnTo>
                  <a:pt x="442774" y="553466"/>
                </a:lnTo>
                <a:lnTo>
                  <a:pt x="0" y="55346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descr="pixelated cat"/>
          <p:cNvSpPr/>
          <p:nvPr/>
        </p:nvSpPr>
        <p:spPr>
          <a:xfrm flipH="1">
            <a:off x="11285968" y="5733797"/>
            <a:ext cx="966466" cy="568179"/>
          </a:xfrm>
          <a:custGeom>
            <a:avLst/>
            <a:gdLst/>
            <a:ahLst/>
            <a:cxnLst/>
            <a:rect l="l" t="t" r="r" b="b"/>
            <a:pathLst>
              <a:path w="966466" h="568179">
                <a:moveTo>
                  <a:pt x="966466" y="0"/>
                </a:moveTo>
                <a:lnTo>
                  <a:pt x="0" y="0"/>
                </a:lnTo>
                <a:lnTo>
                  <a:pt x="0" y="568179"/>
                </a:lnTo>
                <a:lnTo>
                  <a:pt x="966466" y="568179"/>
                </a:lnTo>
                <a:lnTo>
                  <a:pt x="966466" y="0"/>
                </a:lnTo>
                <a:close/>
              </a:path>
            </a:pathLst>
          </a:custGeom>
          <a:blipFill>
            <a:blip r:embed="rId10">
              <a:extLst>
                <a:ext uri="{96DAC541-7B7A-43D3-8B79-37D633B846F1}">
                  <asvg:svgBlip xmlns:asvg="http://schemas.microsoft.com/office/drawing/2016/SVG/main" r:embed="rId11"/>
                </a:ext>
              </a:extLst>
            </a:blip>
            <a:stretch>
              <a:fillRect b="-10100"/>
            </a:stretch>
          </a:blipFill>
        </p:spPr>
        <p:txBody>
          <a:bodyPr/>
          <a:lstStyle/>
          <a:p>
            <a:endParaRPr lang="en-US"/>
          </a:p>
        </p:txBody>
      </p:sp>
      <p:grpSp>
        <p:nvGrpSpPr>
          <p:cNvPr id="9" name="Group 9"/>
          <p:cNvGrpSpPr/>
          <p:nvPr/>
        </p:nvGrpSpPr>
        <p:grpSpPr>
          <a:xfrm>
            <a:off x="0" y="9705109"/>
            <a:ext cx="18288000" cy="1163782"/>
            <a:chOff x="0" y="0"/>
            <a:chExt cx="24384000" cy="1551709"/>
          </a:xfrm>
        </p:grpSpPr>
        <p:sp>
          <p:nvSpPr>
            <p:cNvPr id="10" name="Freeform 10"/>
            <p:cNvSpPr/>
            <p:nvPr/>
          </p:nvSpPr>
          <p:spPr>
            <a:xfrm>
              <a:off x="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1" name="Freeform 11"/>
            <p:cNvSpPr/>
            <p:nvPr/>
          </p:nvSpPr>
          <p:spPr>
            <a:xfrm>
              <a:off x="8128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Freeform 12"/>
            <p:cNvSpPr/>
            <p:nvPr/>
          </p:nvSpPr>
          <p:spPr>
            <a:xfrm>
              <a:off x="16256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sp>
        <p:nvSpPr>
          <p:cNvPr id="13" name="Freeform 13" descr="pixelated flower bush"/>
          <p:cNvSpPr/>
          <p:nvPr/>
        </p:nvSpPr>
        <p:spPr>
          <a:xfrm>
            <a:off x="13381398"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4" name="Freeform 14" descr="pixelated flower bush"/>
          <p:cNvSpPr/>
          <p:nvPr/>
        </p:nvSpPr>
        <p:spPr>
          <a:xfrm>
            <a:off x="15808423"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5" name="Freeform 15" descr="pixelated flower bush"/>
          <p:cNvSpPr/>
          <p:nvPr/>
        </p:nvSpPr>
        <p:spPr>
          <a:xfrm>
            <a:off x="-337725"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6" name="Freeform 16" descr="pixelated flower bush"/>
          <p:cNvSpPr/>
          <p:nvPr/>
        </p:nvSpPr>
        <p:spPr>
          <a:xfrm>
            <a:off x="1992632"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7" name="Freeform 17" descr="pixelated brick wall segment"/>
          <p:cNvSpPr/>
          <p:nvPr/>
        </p:nvSpPr>
        <p:spPr>
          <a:xfrm>
            <a:off x="5960016" y="6393722"/>
            <a:ext cx="726860" cy="570352"/>
          </a:xfrm>
          <a:custGeom>
            <a:avLst/>
            <a:gdLst/>
            <a:ahLst/>
            <a:cxnLst/>
            <a:rect l="l" t="t" r="r" b="b"/>
            <a:pathLst>
              <a:path w="726860" h="570352">
                <a:moveTo>
                  <a:pt x="0" y="0"/>
                </a:moveTo>
                <a:lnTo>
                  <a:pt x="726860" y="0"/>
                </a:lnTo>
                <a:lnTo>
                  <a:pt x="726860" y="570352"/>
                </a:lnTo>
                <a:lnTo>
                  <a:pt x="0" y="570352"/>
                </a:lnTo>
                <a:lnTo>
                  <a:pt x="0" y="0"/>
                </a:lnTo>
                <a:close/>
              </a:path>
            </a:pathLst>
          </a:custGeom>
          <a:blipFill>
            <a:blip r:embed="rId16">
              <a:extLst>
                <a:ext uri="{96DAC541-7B7A-43D3-8B79-37D633B846F1}">
                  <asvg:svgBlip xmlns:asvg="http://schemas.microsoft.com/office/drawing/2016/SVG/main" r:embed="rId17"/>
                </a:ext>
              </a:extLst>
            </a:blip>
            <a:stretch>
              <a:fillRect r="-419968"/>
            </a:stretch>
          </a:blipFill>
        </p:spPr>
        <p:txBody>
          <a:bodyPr/>
          <a:lstStyle/>
          <a:p>
            <a:endParaRPr lang="en-US"/>
          </a:p>
        </p:txBody>
      </p:sp>
      <p:sp>
        <p:nvSpPr>
          <p:cNvPr id="18" name="Freeform 18" descr="pixelated question mark"/>
          <p:cNvSpPr/>
          <p:nvPr/>
        </p:nvSpPr>
        <p:spPr>
          <a:xfrm>
            <a:off x="6132736" y="6440511"/>
            <a:ext cx="381419" cy="476774"/>
          </a:xfrm>
          <a:custGeom>
            <a:avLst/>
            <a:gdLst/>
            <a:ahLst/>
            <a:cxnLst/>
            <a:rect l="l" t="t" r="r" b="b"/>
            <a:pathLst>
              <a:path w="381419" h="476774">
                <a:moveTo>
                  <a:pt x="0" y="0"/>
                </a:moveTo>
                <a:lnTo>
                  <a:pt x="381419" y="0"/>
                </a:lnTo>
                <a:lnTo>
                  <a:pt x="381419" y="476774"/>
                </a:lnTo>
                <a:lnTo>
                  <a:pt x="0" y="476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descr="pixelated rabbit"/>
          <p:cNvSpPr/>
          <p:nvPr/>
        </p:nvSpPr>
        <p:spPr>
          <a:xfrm>
            <a:off x="5960016" y="5564085"/>
            <a:ext cx="726860" cy="829636"/>
          </a:xfrm>
          <a:custGeom>
            <a:avLst/>
            <a:gdLst/>
            <a:ahLst/>
            <a:cxnLst/>
            <a:rect l="l" t="t" r="r" b="b"/>
            <a:pathLst>
              <a:path w="726860" h="829636">
                <a:moveTo>
                  <a:pt x="0" y="0"/>
                </a:moveTo>
                <a:lnTo>
                  <a:pt x="726860" y="0"/>
                </a:lnTo>
                <a:lnTo>
                  <a:pt x="726860" y="829637"/>
                </a:lnTo>
                <a:lnTo>
                  <a:pt x="0" y="829637"/>
                </a:lnTo>
                <a:lnTo>
                  <a:pt x="0" y="0"/>
                </a:lnTo>
                <a:close/>
              </a:path>
            </a:pathLst>
          </a:custGeom>
          <a:blipFill>
            <a:blip r:embed="rId18">
              <a:extLst>
                <a:ext uri="{96DAC541-7B7A-43D3-8B79-37D633B846F1}">
                  <asvg:svgBlip xmlns:asvg="http://schemas.microsoft.com/office/drawing/2016/SVG/main" r:embed="rId19"/>
                </a:ext>
              </a:extLst>
            </a:blip>
            <a:stretch>
              <a:fillRect b="-4299"/>
            </a:stretch>
          </a:blipFill>
        </p:spPr>
        <p:txBody>
          <a:bodyPr/>
          <a:lstStyle/>
          <a:p>
            <a:endParaRPr lang="en-US"/>
          </a:p>
        </p:txBody>
      </p:sp>
      <p:sp>
        <p:nvSpPr>
          <p:cNvPr id="20" name="Freeform 20" descr="pixelated fire hydrant"/>
          <p:cNvSpPr/>
          <p:nvPr/>
        </p:nvSpPr>
        <p:spPr>
          <a:xfrm>
            <a:off x="8750613" y="5831218"/>
            <a:ext cx="471618" cy="847680"/>
          </a:xfrm>
          <a:custGeom>
            <a:avLst/>
            <a:gdLst/>
            <a:ahLst/>
            <a:cxnLst/>
            <a:rect l="l" t="t" r="r" b="b"/>
            <a:pathLst>
              <a:path w="471618" h="847680">
                <a:moveTo>
                  <a:pt x="0" y="0"/>
                </a:moveTo>
                <a:lnTo>
                  <a:pt x="471618" y="0"/>
                </a:lnTo>
                <a:lnTo>
                  <a:pt x="471618" y="847680"/>
                </a:lnTo>
                <a:lnTo>
                  <a:pt x="0" y="84768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21" name="Freeform 21"/>
          <p:cNvSpPr/>
          <p:nvPr/>
        </p:nvSpPr>
        <p:spPr>
          <a:xfrm>
            <a:off x="38999" y="9657919"/>
            <a:ext cx="4093473" cy="781481"/>
          </a:xfrm>
          <a:custGeom>
            <a:avLst/>
            <a:gdLst/>
            <a:ahLst/>
            <a:cxnLst/>
            <a:rect l="l" t="t" r="r" b="b"/>
            <a:pathLst>
              <a:path w="4093473" h="781481">
                <a:moveTo>
                  <a:pt x="0" y="0"/>
                </a:moveTo>
                <a:lnTo>
                  <a:pt x="4093472" y="0"/>
                </a:lnTo>
                <a:lnTo>
                  <a:pt x="4093472" y="781481"/>
                </a:lnTo>
                <a:lnTo>
                  <a:pt x="0" y="781481"/>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2" name="Freeform 22"/>
          <p:cNvSpPr/>
          <p:nvPr/>
        </p:nvSpPr>
        <p:spPr>
          <a:xfrm>
            <a:off x="12670034" y="9657919"/>
            <a:ext cx="4093473" cy="781481"/>
          </a:xfrm>
          <a:custGeom>
            <a:avLst/>
            <a:gdLst/>
            <a:ahLst/>
            <a:cxnLst/>
            <a:rect l="l" t="t" r="r" b="b"/>
            <a:pathLst>
              <a:path w="4093473" h="781481">
                <a:moveTo>
                  <a:pt x="0" y="0"/>
                </a:moveTo>
                <a:lnTo>
                  <a:pt x="4093473" y="0"/>
                </a:lnTo>
                <a:lnTo>
                  <a:pt x="4093473" y="781481"/>
                </a:lnTo>
                <a:lnTo>
                  <a:pt x="0" y="781481"/>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3" name="Freeform 23"/>
          <p:cNvSpPr/>
          <p:nvPr/>
        </p:nvSpPr>
        <p:spPr>
          <a:xfrm>
            <a:off x="16763507" y="9657919"/>
            <a:ext cx="1558919" cy="742609"/>
          </a:xfrm>
          <a:custGeom>
            <a:avLst/>
            <a:gdLst/>
            <a:ahLst/>
            <a:cxnLst/>
            <a:rect l="l" t="t" r="r" b="b"/>
            <a:pathLst>
              <a:path w="1558919" h="742609">
                <a:moveTo>
                  <a:pt x="0" y="0"/>
                </a:moveTo>
                <a:lnTo>
                  <a:pt x="1558918" y="0"/>
                </a:lnTo>
                <a:lnTo>
                  <a:pt x="1558918" y="742609"/>
                </a:lnTo>
                <a:lnTo>
                  <a:pt x="0" y="742609"/>
                </a:lnTo>
                <a:lnTo>
                  <a:pt x="0" y="0"/>
                </a:lnTo>
                <a:close/>
              </a:path>
            </a:pathLst>
          </a:custGeom>
          <a:blipFill>
            <a:blip r:embed="rId22">
              <a:extLst>
                <a:ext uri="{96DAC541-7B7A-43D3-8B79-37D633B846F1}">
                  <asvg:svgBlip xmlns:asvg="http://schemas.microsoft.com/office/drawing/2016/SVG/main" r:embed="rId23"/>
                </a:ext>
              </a:extLst>
            </a:blip>
            <a:stretch>
              <a:fillRect r="-162584" b="-5234"/>
            </a:stretch>
          </a:blipFill>
        </p:spPr>
        <p:txBody>
          <a:bodyPr/>
          <a:lstStyle/>
          <a:p>
            <a:endParaRPr lang="en-US"/>
          </a:p>
        </p:txBody>
      </p:sp>
      <p:sp>
        <p:nvSpPr>
          <p:cNvPr id="25" name="Freeform 25"/>
          <p:cNvSpPr/>
          <p:nvPr/>
        </p:nvSpPr>
        <p:spPr>
          <a:xfrm>
            <a:off x="4132471" y="9657919"/>
            <a:ext cx="2266608" cy="781481"/>
          </a:xfrm>
          <a:custGeom>
            <a:avLst/>
            <a:gdLst/>
            <a:ahLst/>
            <a:cxnLst/>
            <a:rect l="l" t="t" r="r" b="b"/>
            <a:pathLst>
              <a:path w="2266608" h="781481">
                <a:moveTo>
                  <a:pt x="0" y="0"/>
                </a:moveTo>
                <a:lnTo>
                  <a:pt x="2266608" y="0"/>
                </a:lnTo>
                <a:lnTo>
                  <a:pt x="2266608" y="781481"/>
                </a:lnTo>
                <a:lnTo>
                  <a:pt x="0" y="781481"/>
                </a:lnTo>
                <a:lnTo>
                  <a:pt x="0" y="0"/>
                </a:lnTo>
                <a:close/>
              </a:path>
            </a:pathLst>
          </a:custGeom>
          <a:blipFill>
            <a:blip r:embed="rId22">
              <a:extLst>
                <a:ext uri="{96DAC541-7B7A-43D3-8B79-37D633B846F1}">
                  <asvg:svgBlip xmlns:asvg="http://schemas.microsoft.com/office/drawing/2016/SVG/main" r:embed="rId23"/>
                </a:ext>
              </a:extLst>
            </a:blip>
            <a:stretch>
              <a:fillRect r="-80599"/>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1C1C"/>
        </a:solidFill>
        <a:effectLst/>
      </p:bgPr>
    </p:bg>
    <p:spTree>
      <p:nvGrpSpPr>
        <p:cNvPr id="1" name=""/>
        <p:cNvGrpSpPr/>
        <p:nvPr/>
      </p:nvGrpSpPr>
      <p:grpSpPr>
        <a:xfrm>
          <a:off x="0" y="0"/>
          <a:ext cx="0" cy="0"/>
          <a:chOff x="0" y="0"/>
          <a:chExt cx="0" cy="0"/>
        </a:xfrm>
      </p:grpSpPr>
      <p:sp>
        <p:nvSpPr>
          <p:cNvPr id="2" name="Freeform 2" descr="pixelated cable tower"/>
          <p:cNvSpPr/>
          <p:nvPr/>
        </p:nvSpPr>
        <p:spPr>
          <a:xfrm>
            <a:off x="-1745059" y="-263224"/>
            <a:ext cx="5271418" cy="10244805"/>
          </a:xfrm>
          <a:custGeom>
            <a:avLst/>
            <a:gdLst/>
            <a:ahLst/>
            <a:cxnLst/>
            <a:rect l="l" t="t" r="r" b="b"/>
            <a:pathLst>
              <a:path w="5271418" h="10244805">
                <a:moveTo>
                  <a:pt x="0" y="0"/>
                </a:moveTo>
                <a:lnTo>
                  <a:pt x="5271418" y="0"/>
                </a:lnTo>
                <a:lnTo>
                  <a:pt x="5271418" y="10244804"/>
                </a:lnTo>
                <a:lnTo>
                  <a:pt x="0" y="10244804"/>
                </a:lnTo>
                <a:lnTo>
                  <a:pt x="0" y="0"/>
                </a:lnTo>
                <a:close/>
              </a:path>
            </a:pathLst>
          </a:custGeom>
          <a:blipFill>
            <a:blip r:embed="rId2">
              <a:alphaModFix amt="29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2948981"/>
            <a:ext cx="16230600" cy="5039845"/>
            <a:chOff x="0" y="0"/>
            <a:chExt cx="4274726" cy="1327367"/>
          </a:xfrm>
        </p:grpSpPr>
        <p:sp>
          <p:nvSpPr>
            <p:cNvPr id="4" name="Freeform 4">
              <a:extLst>
                <a:ext uri="{C183D7F6-B498-43B3-948B-1728B52AA6E4}">
                  <adec:decorative xmlns:adec="http://schemas.microsoft.com/office/drawing/2017/decorative" val="1"/>
                </a:ext>
              </a:extLst>
            </p:cNvPr>
            <p:cNvSpPr/>
            <p:nvPr/>
          </p:nvSpPr>
          <p:spPr>
            <a:xfrm>
              <a:off x="0" y="0"/>
              <a:ext cx="4274726" cy="1327367"/>
            </a:xfrm>
            <a:custGeom>
              <a:avLst/>
              <a:gdLst/>
              <a:ahLst/>
              <a:cxnLst/>
              <a:rect l="l" t="t" r="r" b="b"/>
              <a:pathLst>
                <a:path w="4274726" h="1327367">
                  <a:moveTo>
                    <a:pt x="23373" y="0"/>
                  </a:moveTo>
                  <a:lnTo>
                    <a:pt x="4251353" y="0"/>
                  </a:lnTo>
                  <a:cubicBezTo>
                    <a:pt x="4264261" y="0"/>
                    <a:pt x="4274726" y="10464"/>
                    <a:pt x="4274726" y="23373"/>
                  </a:cubicBezTo>
                  <a:lnTo>
                    <a:pt x="4274726" y="1303994"/>
                  </a:lnTo>
                  <a:cubicBezTo>
                    <a:pt x="4274726" y="1316902"/>
                    <a:pt x="4264261" y="1327367"/>
                    <a:pt x="4251353" y="1327367"/>
                  </a:cubicBezTo>
                  <a:lnTo>
                    <a:pt x="23373" y="1327367"/>
                  </a:lnTo>
                  <a:cubicBezTo>
                    <a:pt x="10464" y="1327367"/>
                    <a:pt x="0" y="1316902"/>
                    <a:pt x="0" y="1303994"/>
                  </a:cubicBezTo>
                  <a:lnTo>
                    <a:pt x="0" y="23373"/>
                  </a:lnTo>
                  <a:cubicBezTo>
                    <a:pt x="0" y="10464"/>
                    <a:pt x="10464" y="0"/>
                    <a:pt x="23373" y="0"/>
                  </a:cubicBezTo>
                  <a:close/>
                </a:path>
              </a:pathLst>
            </a:custGeom>
            <a:solidFill>
              <a:srgbClr val="000000"/>
            </a:solidFill>
            <a:ln w="47625" cap="rnd">
              <a:solidFill>
                <a:srgbClr val="8488F4"/>
              </a:solidFill>
              <a:prstDash val="solid"/>
              <a:round/>
            </a:ln>
          </p:spPr>
          <p:txBody>
            <a:bodyPr/>
            <a:lstStyle/>
            <a:p>
              <a:endParaRPr lang="en-US"/>
            </a:p>
          </p:txBody>
        </p:sp>
        <p:sp>
          <p:nvSpPr>
            <p:cNvPr id="5" name="TextBox 5"/>
            <p:cNvSpPr txBox="1"/>
            <p:nvPr/>
          </p:nvSpPr>
          <p:spPr>
            <a:xfrm>
              <a:off x="0" y="-57150"/>
              <a:ext cx="4274726" cy="1384517"/>
            </a:xfrm>
            <a:prstGeom prst="rect">
              <a:avLst/>
            </a:prstGeom>
          </p:spPr>
          <p:txBody>
            <a:bodyPr lIns="254000" tIns="254000" rIns="254000" bIns="254000" rtlCol="0" anchor="ctr"/>
            <a:lstStyle/>
            <a:p>
              <a:pPr algn="l">
                <a:lnSpc>
                  <a:spcPts val="3359"/>
                </a:lnSpc>
              </a:pPr>
              <a:r>
                <a:rPr lang="en-US" sz="2399">
                  <a:solidFill>
                    <a:srgbClr val="FFFFFF"/>
                  </a:solidFill>
                  <a:latin typeface="Disket Mono"/>
                  <a:ea typeface="Disket Mono"/>
                  <a:cs typeface="Disket Mono"/>
                  <a:sym typeface="Disket Mono"/>
                </a:rPr>
                <a:t>   </a:t>
              </a:r>
            </a:p>
            <a:p>
              <a:pPr algn="l">
                <a:lnSpc>
                  <a:spcPts val="3359"/>
                </a:lnSpc>
              </a:pPr>
              <a:endParaRPr lang="en-US" sz="2399">
                <a:solidFill>
                  <a:srgbClr val="FFFFFF"/>
                </a:solidFill>
                <a:latin typeface="Disket Mono"/>
                <a:ea typeface="Disket Mono"/>
                <a:cs typeface="Disket Mono"/>
                <a:sym typeface="Disket Mono"/>
              </a:endParaRPr>
            </a:p>
          </p:txBody>
        </p:sp>
      </p:grpSp>
      <p:sp>
        <p:nvSpPr>
          <p:cNvPr id="6" name="Freeform 6" descr="pixelated flower bush"/>
          <p:cNvSpPr/>
          <p:nvPr/>
        </p:nvSpPr>
        <p:spPr>
          <a:xfrm>
            <a:off x="6611830" y="9429750"/>
            <a:ext cx="4914150" cy="1429571"/>
          </a:xfrm>
          <a:custGeom>
            <a:avLst/>
            <a:gdLst/>
            <a:ahLst/>
            <a:cxnLst/>
            <a:rect l="l" t="t" r="r" b="b"/>
            <a:pathLst>
              <a:path w="4914150" h="1429571">
                <a:moveTo>
                  <a:pt x="0" y="0"/>
                </a:moveTo>
                <a:lnTo>
                  <a:pt x="4914150" y="0"/>
                </a:lnTo>
                <a:lnTo>
                  <a:pt x="4914150" y="1429571"/>
                </a:lnTo>
                <a:lnTo>
                  <a:pt x="0" y="1429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descr="pixelated flower bush"/>
          <p:cNvSpPr/>
          <p:nvPr/>
        </p:nvSpPr>
        <p:spPr>
          <a:xfrm>
            <a:off x="9963834" y="9093726"/>
            <a:ext cx="4914150" cy="1429571"/>
          </a:xfrm>
          <a:custGeom>
            <a:avLst/>
            <a:gdLst/>
            <a:ahLst/>
            <a:cxnLst/>
            <a:rect l="l" t="t" r="r" b="b"/>
            <a:pathLst>
              <a:path w="4914150" h="1429571">
                <a:moveTo>
                  <a:pt x="0" y="0"/>
                </a:moveTo>
                <a:lnTo>
                  <a:pt x="4914150" y="0"/>
                </a:lnTo>
                <a:lnTo>
                  <a:pt x="4914150" y="1429570"/>
                </a:lnTo>
                <a:lnTo>
                  <a:pt x="0" y="14295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descr="pixelated flower bush"/>
          <p:cNvSpPr/>
          <p:nvPr/>
        </p:nvSpPr>
        <p:spPr>
          <a:xfrm>
            <a:off x="13942593" y="8915902"/>
            <a:ext cx="4914150" cy="1429571"/>
          </a:xfrm>
          <a:custGeom>
            <a:avLst/>
            <a:gdLst/>
            <a:ahLst/>
            <a:cxnLst/>
            <a:rect l="l" t="t" r="r" b="b"/>
            <a:pathLst>
              <a:path w="4914150" h="1429571">
                <a:moveTo>
                  <a:pt x="0" y="0"/>
                </a:moveTo>
                <a:lnTo>
                  <a:pt x="4914150" y="0"/>
                </a:lnTo>
                <a:lnTo>
                  <a:pt x="4914150" y="1429571"/>
                </a:lnTo>
                <a:lnTo>
                  <a:pt x="0" y="1429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descr="pixelated flower bush"/>
          <p:cNvSpPr/>
          <p:nvPr/>
        </p:nvSpPr>
        <p:spPr>
          <a:xfrm>
            <a:off x="2804498" y="9789461"/>
            <a:ext cx="4914150" cy="1429571"/>
          </a:xfrm>
          <a:custGeom>
            <a:avLst/>
            <a:gdLst/>
            <a:ahLst/>
            <a:cxnLst/>
            <a:rect l="l" t="t" r="r" b="b"/>
            <a:pathLst>
              <a:path w="4914150" h="1429571">
                <a:moveTo>
                  <a:pt x="0" y="0"/>
                </a:moveTo>
                <a:lnTo>
                  <a:pt x="4914150" y="0"/>
                </a:lnTo>
                <a:lnTo>
                  <a:pt x="4914150" y="1429571"/>
                </a:lnTo>
                <a:lnTo>
                  <a:pt x="0" y="1429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061970" y="1799560"/>
            <a:ext cx="16164060" cy="6687880"/>
          </a:xfrm>
          <a:custGeom>
            <a:avLst/>
            <a:gdLst/>
            <a:ahLst/>
            <a:cxnLst/>
            <a:rect l="l" t="t" r="r" b="b"/>
            <a:pathLst>
              <a:path w="16164060" h="6687880">
                <a:moveTo>
                  <a:pt x="0" y="0"/>
                </a:moveTo>
                <a:lnTo>
                  <a:pt x="16164060" y="0"/>
                </a:lnTo>
                <a:lnTo>
                  <a:pt x="16164060" y="6687880"/>
                </a:lnTo>
                <a:lnTo>
                  <a:pt x="0" y="66878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4909250" y="2721975"/>
            <a:ext cx="8940684" cy="5360599"/>
          </a:xfrm>
          <a:prstGeom prst="rect">
            <a:avLst/>
          </a:prstGeom>
        </p:spPr>
        <p:txBody>
          <a:bodyPr lIns="0" tIns="0" rIns="0" bIns="0" rtlCol="0" anchor="t">
            <a:spAutoFit/>
          </a:bodyPr>
          <a:lstStyle/>
          <a:p>
            <a:pPr algn="ctr">
              <a:lnSpc>
                <a:spcPts val="5384"/>
              </a:lnSpc>
            </a:pPr>
            <a:r>
              <a:rPr lang="en-US" sz="3386">
                <a:solidFill>
                  <a:srgbClr val="FFFFFF"/>
                </a:solidFill>
                <a:latin typeface="Hussar Bold"/>
                <a:ea typeface="Hussar Bold"/>
                <a:cs typeface="Hussar Bold"/>
                <a:sym typeface="Hussar Bold"/>
              </a:rPr>
              <a:t>Marginalized and Indigenous communities remain </a:t>
            </a:r>
            <a:r>
              <a:rPr lang="en-US" sz="3386">
                <a:solidFill>
                  <a:srgbClr val="D3E638"/>
                </a:solidFill>
                <a:latin typeface="Hussar Bold"/>
                <a:ea typeface="Hussar Bold"/>
                <a:cs typeface="Hussar Bold"/>
                <a:sym typeface="Hussar Bold"/>
              </a:rPr>
              <a:t>unseen,</a:t>
            </a:r>
            <a:r>
              <a:rPr lang="en-US" sz="3386">
                <a:solidFill>
                  <a:srgbClr val="FFFFFF"/>
                </a:solidFill>
                <a:latin typeface="Hussar Bold"/>
                <a:ea typeface="Hussar Bold"/>
                <a:cs typeface="Hussar Bold"/>
                <a:sym typeface="Hussar Bold"/>
              </a:rPr>
              <a:t> </a:t>
            </a:r>
            <a:r>
              <a:rPr lang="en-US" sz="3386">
                <a:solidFill>
                  <a:srgbClr val="D3E638"/>
                </a:solidFill>
                <a:latin typeface="Hussar Bold"/>
                <a:ea typeface="Hussar Bold"/>
                <a:cs typeface="Hussar Bold"/>
                <a:sym typeface="Hussar Bold"/>
              </a:rPr>
              <a:t>unheard</a:t>
            </a:r>
            <a:r>
              <a:rPr lang="en-US" sz="3386">
                <a:solidFill>
                  <a:srgbClr val="FFFFFF"/>
                </a:solidFill>
                <a:latin typeface="Hussar Bold"/>
                <a:ea typeface="Hussar Bold"/>
                <a:cs typeface="Hussar Bold"/>
                <a:sym typeface="Hussar Bold"/>
              </a:rPr>
              <a:t>, and </a:t>
            </a:r>
            <a:r>
              <a:rPr lang="en-US" sz="3386">
                <a:solidFill>
                  <a:srgbClr val="D3E638"/>
                </a:solidFill>
                <a:latin typeface="Hussar Bold"/>
                <a:ea typeface="Hussar Bold"/>
                <a:cs typeface="Hussar Bold"/>
                <a:sym typeface="Hussar Bold"/>
              </a:rPr>
              <a:t>unrecognized</a:t>
            </a:r>
            <a:r>
              <a:rPr lang="en-US" sz="3386">
                <a:solidFill>
                  <a:srgbClr val="FFFFFF"/>
                </a:solidFill>
                <a:latin typeface="Hussar Bold"/>
                <a:ea typeface="Hussar Bold"/>
                <a:cs typeface="Hussar Bold"/>
                <a:sym typeface="Hussar Bold"/>
              </a:rPr>
              <a:t>, excluded from mainstream narratives and denied access to social and climate justice, deepening inequality and social fragmentation.</a:t>
            </a:r>
          </a:p>
          <a:p>
            <a:pPr algn="ctr">
              <a:lnSpc>
                <a:spcPts val="5384"/>
              </a:lnSpc>
            </a:pPr>
            <a:r>
              <a:rPr lang="en-US" sz="3386">
                <a:solidFill>
                  <a:srgbClr val="FFFFFF"/>
                </a:solidFill>
                <a:latin typeface="Hussar Bold"/>
                <a:ea typeface="Hussar Bold"/>
                <a:cs typeface="Hussar Bold"/>
                <a:sym typeface="Hussar Bold"/>
              </a:rPr>
              <a:t> </a:t>
            </a:r>
          </a:p>
        </p:txBody>
      </p:sp>
      <p:sp>
        <p:nvSpPr>
          <p:cNvPr id="12" name="Freeform 12" descr="pixelated brick wall segment"/>
          <p:cNvSpPr/>
          <p:nvPr/>
        </p:nvSpPr>
        <p:spPr>
          <a:xfrm>
            <a:off x="1003828" y="9710294"/>
            <a:ext cx="3595364" cy="542573"/>
          </a:xfrm>
          <a:custGeom>
            <a:avLst/>
            <a:gdLst/>
            <a:ahLst/>
            <a:cxnLst/>
            <a:rect l="l" t="t" r="r" b="b"/>
            <a:pathLst>
              <a:path w="3595364" h="542573">
                <a:moveTo>
                  <a:pt x="0" y="0"/>
                </a:moveTo>
                <a:lnTo>
                  <a:pt x="3595364" y="0"/>
                </a:lnTo>
                <a:lnTo>
                  <a:pt x="3595364" y="542573"/>
                </a:lnTo>
                <a:lnTo>
                  <a:pt x="0" y="542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3" name="Group 13"/>
          <p:cNvGrpSpPr/>
          <p:nvPr/>
        </p:nvGrpSpPr>
        <p:grpSpPr>
          <a:xfrm>
            <a:off x="-319567" y="9989746"/>
            <a:ext cx="21945600" cy="1103930"/>
            <a:chOff x="0" y="0"/>
            <a:chExt cx="29260800" cy="1471907"/>
          </a:xfrm>
        </p:grpSpPr>
        <p:sp>
          <p:nvSpPr>
            <p:cNvPr id="14" name="Freeform 14"/>
            <p:cNvSpPr/>
            <p:nvPr/>
          </p:nvSpPr>
          <p:spPr>
            <a:xfrm>
              <a:off x="0" y="0"/>
              <a:ext cx="9753600" cy="1471907"/>
            </a:xfrm>
            <a:custGeom>
              <a:avLst/>
              <a:gdLst/>
              <a:ahLst/>
              <a:cxnLst/>
              <a:rect l="l" t="t" r="r" b="b"/>
              <a:pathLst>
                <a:path w="9753600" h="1471907">
                  <a:moveTo>
                    <a:pt x="0" y="0"/>
                  </a:moveTo>
                  <a:lnTo>
                    <a:pt x="9753600" y="0"/>
                  </a:lnTo>
                  <a:lnTo>
                    <a:pt x="9753600" y="1471907"/>
                  </a:lnTo>
                  <a:lnTo>
                    <a:pt x="0" y="1471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Freeform 15"/>
            <p:cNvSpPr/>
            <p:nvPr/>
          </p:nvSpPr>
          <p:spPr>
            <a:xfrm>
              <a:off x="9753600" y="0"/>
              <a:ext cx="9753600" cy="1471907"/>
            </a:xfrm>
            <a:custGeom>
              <a:avLst/>
              <a:gdLst/>
              <a:ahLst/>
              <a:cxnLst/>
              <a:rect l="l" t="t" r="r" b="b"/>
              <a:pathLst>
                <a:path w="9753600" h="1471907">
                  <a:moveTo>
                    <a:pt x="0" y="0"/>
                  </a:moveTo>
                  <a:lnTo>
                    <a:pt x="9753600" y="0"/>
                  </a:lnTo>
                  <a:lnTo>
                    <a:pt x="9753600" y="1471907"/>
                  </a:lnTo>
                  <a:lnTo>
                    <a:pt x="0" y="1471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6" name="Freeform 16"/>
            <p:cNvSpPr/>
            <p:nvPr/>
          </p:nvSpPr>
          <p:spPr>
            <a:xfrm>
              <a:off x="19507200" y="0"/>
              <a:ext cx="9753600" cy="1471907"/>
            </a:xfrm>
            <a:custGeom>
              <a:avLst/>
              <a:gdLst/>
              <a:ahLst/>
              <a:cxnLst/>
              <a:rect l="l" t="t" r="r" b="b"/>
              <a:pathLst>
                <a:path w="9753600" h="1471907">
                  <a:moveTo>
                    <a:pt x="0" y="0"/>
                  </a:moveTo>
                  <a:lnTo>
                    <a:pt x="9753600" y="0"/>
                  </a:lnTo>
                  <a:lnTo>
                    <a:pt x="9753600" y="1471907"/>
                  </a:lnTo>
                  <a:lnTo>
                    <a:pt x="0" y="14719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sp>
        <p:nvSpPr>
          <p:cNvPr id="17" name="Freeform 17" descr="pixelated brick wall segment"/>
          <p:cNvSpPr/>
          <p:nvPr/>
        </p:nvSpPr>
        <p:spPr>
          <a:xfrm>
            <a:off x="-69005" y="9661842"/>
            <a:ext cx="3595364" cy="542573"/>
          </a:xfrm>
          <a:custGeom>
            <a:avLst/>
            <a:gdLst/>
            <a:ahLst/>
            <a:cxnLst/>
            <a:rect l="l" t="t" r="r" b="b"/>
            <a:pathLst>
              <a:path w="3595364" h="542573">
                <a:moveTo>
                  <a:pt x="0" y="0"/>
                </a:moveTo>
                <a:lnTo>
                  <a:pt x="3595364" y="0"/>
                </a:lnTo>
                <a:lnTo>
                  <a:pt x="3595364" y="542573"/>
                </a:lnTo>
                <a:lnTo>
                  <a:pt x="0" y="542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8" name="Freeform 18" descr="pixelated brick wall segment"/>
          <p:cNvSpPr/>
          <p:nvPr/>
        </p:nvSpPr>
        <p:spPr>
          <a:xfrm>
            <a:off x="-69005" y="9119269"/>
            <a:ext cx="3595364" cy="542573"/>
          </a:xfrm>
          <a:custGeom>
            <a:avLst/>
            <a:gdLst/>
            <a:ahLst/>
            <a:cxnLst/>
            <a:rect l="l" t="t" r="r" b="b"/>
            <a:pathLst>
              <a:path w="3595364" h="542573">
                <a:moveTo>
                  <a:pt x="0" y="0"/>
                </a:moveTo>
                <a:lnTo>
                  <a:pt x="3595364" y="0"/>
                </a:lnTo>
                <a:lnTo>
                  <a:pt x="3595364" y="542573"/>
                </a:lnTo>
                <a:lnTo>
                  <a:pt x="0" y="5425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19" descr="pixelated brick wall segment"/>
          <p:cNvSpPr/>
          <p:nvPr/>
        </p:nvSpPr>
        <p:spPr>
          <a:xfrm>
            <a:off x="-69005" y="10204415"/>
            <a:ext cx="3595364" cy="542573"/>
          </a:xfrm>
          <a:custGeom>
            <a:avLst/>
            <a:gdLst/>
            <a:ahLst/>
            <a:cxnLst/>
            <a:rect l="l" t="t" r="r" b="b"/>
            <a:pathLst>
              <a:path w="3595364" h="542573">
                <a:moveTo>
                  <a:pt x="0" y="0"/>
                </a:moveTo>
                <a:lnTo>
                  <a:pt x="3595364" y="0"/>
                </a:lnTo>
                <a:lnTo>
                  <a:pt x="3595364" y="542574"/>
                </a:lnTo>
                <a:lnTo>
                  <a:pt x="0" y="5425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descr="pixelated battery showing three bars inside"/>
          <p:cNvPicPr>
            <a:picLocks noChangeAspect="1"/>
          </p:cNvPicPr>
          <p:nvPr/>
        </p:nvPicPr>
        <p:blipFill>
          <a:blip r:embed="rId2"/>
          <a:srcRect/>
          <a:stretch>
            <a:fillRect/>
          </a:stretch>
        </p:blipFill>
        <p:spPr>
          <a:xfrm>
            <a:off x="16848318" y="719461"/>
            <a:ext cx="744368" cy="331244"/>
          </a:xfrm>
          <a:prstGeom prst="rect">
            <a:avLst/>
          </a:prstGeom>
        </p:spPr>
      </p:pic>
      <p:sp>
        <p:nvSpPr>
          <p:cNvPr id="3" name="Freeform 3" descr="pixelated five hearts "/>
          <p:cNvSpPr/>
          <p:nvPr/>
        </p:nvSpPr>
        <p:spPr>
          <a:xfrm>
            <a:off x="14333567" y="719461"/>
            <a:ext cx="2193866" cy="362985"/>
          </a:xfrm>
          <a:custGeom>
            <a:avLst/>
            <a:gdLst/>
            <a:ahLst/>
            <a:cxnLst/>
            <a:rect l="l" t="t" r="r" b="b"/>
            <a:pathLst>
              <a:path w="2193866" h="362985">
                <a:moveTo>
                  <a:pt x="0" y="0"/>
                </a:moveTo>
                <a:lnTo>
                  <a:pt x="2193866" y="0"/>
                </a:lnTo>
                <a:lnTo>
                  <a:pt x="2193866" y="362985"/>
                </a:lnTo>
                <a:lnTo>
                  <a:pt x="0" y="36298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descr="Menu pixel art button"/>
          <p:cNvSpPr/>
          <p:nvPr/>
        </p:nvSpPr>
        <p:spPr>
          <a:xfrm>
            <a:off x="577270" y="668737"/>
            <a:ext cx="1082363" cy="464432"/>
          </a:xfrm>
          <a:custGeom>
            <a:avLst/>
            <a:gdLst/>
            <a:ahLst/>
            <a:cxnLst/>
            <a:rect l="l" t="t" r="r" b="b"/>
            <a:pathLst>
              <a:path w="1082363" h="464432">
                <a:moveTo>
                  <a:pt x="0" y="0"/>
                </a:moveTo>
                <a:lnTo>
                  <a:pt x="1082364" y="0"/>
                </a:lnTo>
                <a:lnTo>
                  <a:pt x="1082364" y="464432"/>
                </a:lnTo>
                <a:lnTo>
                  <a:pt x="0" y="4644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5" name="Group 5"/>
          <p:cNvGrpSpPr/>
          <p:nvPr/>
        </p:nvGrpSpPr>
        <p:grpSpPr>
          <a:xfrm>
            <a:off x="2251760" y="572874"/>
            <a:ext cx="1211480" cy="624416"/>
            <a:chOff x="0" y="0"/>
            <a:chExt cx="1615307" cy="832555"/>
          </a:xfrm>
        </p:grpSpPr>
        <p:sp>
          <p:nvSpPr>
            <p:cNvPr id="6" name="TextBox 6"/>
            <p:cNvSpPr txBox="1"/>
            <p:nvPr/>
          </p:nvSpPr>
          <p:spPr>
            <a:xfrm>
              <a:off x="832555" y="18217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01</a:t>
              </a:r>
            </a:p>
          </p:txBody>
        </p:sp>
        <p:sp>
          <p:nvSpPr>
            <p:cNvPr id="7" name="Freeform 7"/>
            <p:cNvSpPr/>
            <p:nvPr/>
          </p:nvSpPr>
          <p:spPr>
            <a:xfrm rot="2775787">
              <a:off x="121853" y="121853"/>
              <a:ext cx="588848" cy="588848"/>
            </a:xfrm>
            <a:custGeom>
              <a:avLst/>
              <a:gdLst/>
              <a:ahLst/>
              <a:cxnLst/>
              <a:rect l="l" t="t" r="r" b="b"/>
              <a:pathLst>
                <a:path w="588848" h="588848">
                  <a:moveTo>
                    <a:pt x="0" y="0"/>
                  </a:moveTo>
                  <a:lnTo>
                    <a:pt x="588848" y="0"/>
                  </a:lnTo>
                  <a:lnTo>
                    <a:pt x="588848" y="588848"/>
                  </a:lnTo>
                  <a:lnTo>
                    <a:pt x="0" y="5888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8" name="Group 8"/>
          <p:cNvGrpSpPr/>
          <p:nvPr/>
        </p:nvGrpSpPr>
        <p:grpSpPr>
          <a:xfrm>
            <a:off x="5209095" y="713838"/>
            <a:ext cx="862336" cy="327152"/>
            <a:chOff x="0" y="0"/>
            <a:chExt cx="1149782" cy="436203"/>
          </a:xfrm>
        </p:grpSpPr>
        <p:sp>
          <p:nvSpPr>
            <p:cNvPr id="9" name="TextBox 9"/>
            <p:cNvSpPr txBox="1"/>
            <p:nvPr/>
          </p:nvSpPr>
          <p:spPr>
            <a:xfrm>
              <a:off x="367030" y="-952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12</a:t>
              </a:r>
            </a:p>
          </p:txBody>
        </p:sp>
        <p:sp>
          <p:nvSpPr>
            <p:cNvPr id="10" name="Freeform 10"/>
            <p:cNvSpPr/>
            <p:nvPr/>
          </p:nvSpPr>
          <p:spPr>
            <a:xfrm>
              <a:off x="0" y="20313"/>
              <a:ext cx="367030" cy="332329"/>
            </a:xfrm>
            <a:custGeom>
              <a:avLst/>
              <a:gdLst/>
              <a:ahLst/>
              <a:cxnLst/>
              <a:rect l="l" t="t" r="r" b="b"/>
              <a:pathLst>
                <a:path w="367030" h="332329">
                  <a:moveTo>
                    <a:pt x="0" y="0"/>
                  </a:moveTo>
                  <a:lnTo>
                    <a:pt x="367030" y="0"/>
                  </a:lnTo>
                  <a:lnTo>
                    <a:pt x="367030" y="332329"/>
                  </a:lnTo>
                  <a:lnTo>
                    <a:pt x="0" y="3323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grpSp>
        <p:nvGrpSpPr>
          <p:cNvPr id="11" name="Group 11"/>
          <p:cNvGrpSpPr/>
          <p:nvPr/>
        </p:nvGrpSpPr>
        <p:grpSpPr>
          <a:xfrm>
            <a:off x="3881134" y="688074"/>
            <a:ext cx="908861" cy="327152"/>
            <a:chOff x="0" y="0"/>
            <a:chExt cx="1211815" cy="436203"/>
          </a:xfrm>
        </p:grpSpPr>
        <p:sp>
          <p:nvSpPr>
            <p:cNvPr id="12" name="TextBox 12"/>
            <p:cNvSpPr txBox="1"/>
            <p:nvPr/>
          </p:nvSpPr>
          <p:spPr>
            <a:xfrm>
              <a:off x="429063" y="-952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07</a:t>
              </a:r>
            </a:p>
          </p:txBody>
        </p:sp>
        <p:sp>
          <p:nvSpPr>
            <p:cNvPr id="13" name="Freeform 13"/>
            <p:cNvSpPr/>
            <p:nvPr/>
          </p:nvSpPr>
          <p:spPr>
            <a:xfrm>
              <a:off x="0" y="58413"/>
              <a:ext cx="429063" cy="332329"/>
            </a:xfrm>
            <a:custGeom>
              <a:avLst/>
              <a:gdLst/>
              <a:ahLst/>
              <a:cxnLst/>
              <a:rect l="l" t="t" r="r" b="b"/>
              <a:pathLst>
                <a:path w="429063" h="332329">
                  <a:moveTo>
                    <a:pt x="0" y="0"/>
                  </a:moveTo>
                  <a:lnTo>
                    <a:pt x="429063" y="0"/>
                  </a:lnTo>
                  <a:lnTo>
                    <a:pt x="429063" y="332329"/>
                  </a:lnTo>
                  <a:lnTo>
                    <a:pt x="0" y="33232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grpSp>
        <p:nvGrpSpPr>
          <p:cNvPr id="14" name="Group 14"/>
          <p:cNvGrpSpPr/>
          <p:nvPr/>
        </p:nvGrpSpPr>
        <p:grpSpPr>
          <a:xfrm>
            <a:off x="0" y="9705109"/>
            <a:ext cx="18288000" cy="1163782"/>
            <a:chOff x="0" y="0"/>
            <a:chExt cx="24384000" cy="1551709"/>
          </a:xfrm>
        </p:grpSpPr>
        <p:sp>
          <p:nvSpPr>
            <p:cNvPr id="15" name="Freeform 15"/>
            <p:cNvSpPr/>
            <p:nvPr/>
          </p:nvSpPr>
          <p:spPr>
            <a:xfrm>
              <a:off x="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6" name="Freeform 16"/>
            <p:cNvSpPr/>
            <p:nvPr/>
          </p:nvSpPr>
          <p:spPr>
            <a:xfrm>
              <a:off x="8128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7" name="Freeform 17"/>
            <p:cNvSpPr/>
            <p:nvPr/>
          </p:nvSpPr>
          <p:spPr>
            <a:xfrm>
              <a:off x="16256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grpSp>
      <p:sp>
        <p:nvSpPr>
          <p:cNvPr id="18" name="Freeform 18" descr="pixelated flower bush"/>
          <p:cNvSpPr/>
          <p:nvPr/>
        </p:nvSpPr>
        <p:spPr>
          <a:xfrm>
            <a:off x="6624859"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9" name="Freeform 19" descr="pixelated fire hydrant"/>
          <p:cNvSpPr/>
          <p:nvPr/>
        </p:nvSpPr>
        <p:spPr>
          <a:xfrm>
            <a:off x="3368302" y="8874766"/>
            <a:ext cx="471618" cy="847680"/>
          </a:xfrm>
          <a:custGeom>
            <a:avLst/>
            <a:gdLst/>
            <a:ahLst/>
            <a:cxnLst/>
            <a:rect l="l" t="t" r="r" b="b"/>
            <a:pathLst>
              <a:path w="471618" h="847680">
                <a:moveTo>
                  <a:pt x="0" y="0"/>
                </a:moveTo>
                <a:lnTo>
                  <a:pt x="471619" y="0"/>
                </a:lnTo>
                <a:lnTo>
                  <a:pt x="471619" y="847680"/>
                </a:lnTo>
                <a:lnTo>
                  <a:pt x="0" y="84768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0" name="Freeform 20" descr="pixelated flower bush"/>
          <p:cNvSpPr/>
          <p:nvPr/>
        </p:nvSpPr>
        <p:spPr>
          <a:xfrm>
            <a:off x="-1901134"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1" name="Freeform 21" descr="pixelated flower bush"/>
          <p:cNvSpPr/>
          <p:nvPr/>
        </p:nvSpPr>
        <p:spPr>
          <a:xfrm>
            <a:off x="429224" y="8857429"/>
            <a:ext cx="2913900" cy="847680"/>
          </a:xfrm>
          <a:custGeom>
            <a:avLst/>
            <a:gdLst/>
            <a:ahLst/>
            <a:cxnLst/>
            <a:rect l="l" t="t" r="r" b="b"/>
            <a:pathLst>
              <a:path w="2913900" h="847680">
                <a:moveTo>
                  <a:pt x="0" y="0"/>
                </a:moveTo>
                <a:lnTo>
                  <a:pt x="2913899" y="0"/>
                </a:lnTo>
                <a:lnTo>
                  <a:pt x="2913899" y="847680"/>
                </a:lnTo>
                <a:lnTo>
                  <a:pt x="0" y="8476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2" name="Freeform 22" descr="pixelated park bench  "/>
          <p:cNvSpPr/>
          <p:nvPr/>
        </p:nvSpPr>
        <p:spPr>
          <a:xfrm>
            <a:off x="4144721" y="8650004"/>
            <a:ext cx="2259934" cy="1072441"/>
          </a:xfrm>
          <a:custGeom>
            <a:avLst/>
            <a:gdLst/>
            <a:ahLst/>
            <a:cxnLst/>
            <a:rect l="l" t="t" r="r" b="b"/>
            <a:pathLst>
              <a:path w="2259934" h="1072441">
                <a:moveTo>
                  <a:pt x="0" y="0"/>
                </a:moveTo>
                <a:lnTo>
                  <a:pt x="2259933" y="0"/>
                </a:lnTo>
                <a:lnTo>
                  <a:pt x="2259933" y="1072442"/>
                </a:lnTo>
                <a:lnTo>
                  <a:pt x="0" y="107244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23" name="TextBox 23"/>
          <p:cNvSpPr txBox="1"/>
          <p:nvPr/>
        </p:nvSpPr>
        <p:spPr>
          <a:xfrm>
            <a:off x="662252" y="3398415"/>
            <a:ext cx="6964937" cy="1179197"/>
          </a:xfrm>
          <a:prstGeom prst="rect">
            <a:avLst/>
          </a:prstGeom>
        </p:spPr>
        <p:txBody>
          <a:bodyPr lIns="0" tIns="0" rIns="0" bIns="0" rtlCol="0" anchor="t">
            <a:spAutoFit/>
          </a:bodyPr>
          <a:lstStyle/>
          <a:p>
            <a:pPr algn="l">
              <a:lnSpc>
                <a:spcPts val="4696"/>
              </a:lnSpc>
            </a:pPr>
            <a:r>
              <a:rPr lang="en-US" sz="3913" spc="770" dirty="0">
                <a:solidFill>
                  <a:srgbClr val="FFFFFF"/>
                </a:solidFill>
                <a:latin typeface="HK Modular"/>
                <a:ea typeface="HK Modular"/>
                <a:cs typeface="HK Modular"/>
                <a:sym typeface="HK Modular"/>
              </a:rPr>
              <a:t>WHY </a:t>
            </a:r>
          </a:p>
          <a:p>
            <a:pPr marL="0" lvl="0" indent="0" algn="l">
              <a:lnSpc>
                <a:spcPts val="4696"/>
              </a:lnSpc>
              <a:spcBef>
                <a:spcPct val="0"/>
              </a:spcBef>
            </a:pPr>
            <a:r>
              <a:rPr lang="en-US" sz="3913" spc="770" dirty="0">
                <a:solidFill>
                  <a:srgbClr val="FFFFFF"/>
                </a:solidFill>
                <a:latin typeface="HK Modular"/>
                <a:ea typeface="HK Modular"/>
                <a:cs typeface="HK Modular"/>
                <a:sym typeface="HK Modular"/>
              </a:rPr>
              <a:t>GAMIFICATION?</a:t>
            </a:r>
          </a:p>
        </p:txBody>
      </p:sp>
      <p:grpSp>
        <p:nvGrpSpPr>
          <p:cNvPr id="24" name="Group 24"/>
          <p:cNvGrpSpPr/>
          <p:nvPr/>
        </p:nvGrpSpPr>
        <p:grpSpPr>
          <a:xfrm>
            <a:off x="8081809" y="1661206"/>
            <a:ext cx="9510877" cy="6617463"/>
            <a:chOff x="0" y="0"/>
            <a:chExt cx="2504922" cy="1742871"/>
          </a:xfrm>
        </p:grpSpPr>
        <p:sp>
          <p:nvSpPr>
            <p:cNvPr id="25" name="Freeform 25">
              <a:extLst>
                <a:ext uri="{C183D7F6-B498-43B3-948B-1728B52AA6E4}">
                  <adec:decorative xmlns:adec="http://schemas.microsoft.com/office/drawing/2017/decorative" val="1"/>
                </a:ext>
              </a:extLst>
            </p:cNvPr>
            <p:cNvSpPr/>
            <p:nvPr/>
          </p:nvSpPr>
          <p:spPr>
            <a:xfrm>
              <a:off x="0" y="0"/>
              <a:ext cx="2504922" cy="1742871"/>
            </a:xfrm>
            <a:custGeom>
              <a:avLst/>
              <a:gdLst/>
              <a:ahLst/>
              <a:cxnLst/>
              <a:rect l="l" t="t" r="r" b="b"/>
              <a:pathLst>
                <a:path w="2504922" h="1742871">
                  <a:moveTo>
                    <a:pt x="39886" y="0"/>
                  </a:moveTo>
                  <a:lnTo>
                    <a:pt x="2465036" y="0"/>
                  </a:lnTo>
                  <a:cubicBezTo>
                    <a:pt x="2487065" y="0"/>
                    <a:pt x="2504922" y="17858"/>
                    <a:pt x="2504922" y="39886"/>
                  </a:cubicBezTo>
                  <a:lnTo>
                    <a:pt x="2504922" y="1702985"/>
                  </a:lnTo>
                  <a:cubicBezTo>
                    <a:pt x="2504922" y="1713563"/>
                    <a:pt x="2500720" y="1723708"/>
                    <a:pt x="2493240" y="1731189"/>
                  </a:cubicBezTo>
                  <a:cubicBezTo>
                    <a:pt x="2485760" y="1738669"/>
                    <a:pt x="2475614" y="1742871"/>
                    <a:pt x="2465036" y="1742871"/>
                  </a:cubicBezTo>
                  <a:lnTo>
                    <a:pt x="39886" y="1742871"/>
                  </a:lnTo>
                  <a:cubicBezTo>
                    <a:pt x="29308" y="1742871"/>
                    <a:pt x="19163" y="1738669"/>
                    <a:pt x="11682" y="1731189"/>
                  </a:cubicBezTo>
                  <a:cubicBezTo>
                    <a:pt x="4202" y="1723708"/>
                    <a:pt x="0" y="1713563"/>
                    <a:pt x="0" y="1702985"/>
                  </a:cubicBezTo>
                  <a:lnTo>
                    <a:pt x="0" y="39886"/>
                  </a:lnTo>
                  <a:cubicBezTo>
                    <a:pt x="0" y="29308"/>
                    <a:pt x="4202" y="19163"/>
                    <a:pt x="11682" y="11682"/>
                  </a:cubicBezTo>
                  <a:cubicBezTo>
                    <a:pt x="19163" y="4202"/>
                    <a:pt x="29308" y="0"/>
                    <a:pt x="39886" y="0"/>
                  </a:cubicBezTo>
                  <a:close/>
                </a:path>
              </a:pathLst>
            </a:custGeom>
            <a:solidFill>
              <a:srgbClr val="000000"/>
            </a:solidFill>
            <a:ln w="47625" cap="rnd">
              <a:solidFill>
                <a:srgbClr val="21EF80"/>
              </a:solidFill>
              <a:prstDash val="solid"/>
              <a:round/>
            </a:ln>
          </p:spPr>
          <p:txBody>
            <a:bodyPr/>
            <a:lstStyle/>
            <a:p>
              <a:endParaRPr lang="en-US"/>
            </a:p>
          </p:txBody>
        </p:sp>
        <p:sp>
          <p:nvSpPr>
            <p:cNvPr id="26" name="TextBox 26"/>
            <p:cNvSpPr txBox="1"/>
            <p:nvPr/>
          </p:nvSpPr>
          <p:spPr>
            <a:xfrm>
              <a:off x="0" y="-28575"/>
              <a:ext cx="2504922" cy="1771446"/>
            </a:xfrm>
            <a:prstGeom prst="rect">
              <a:avLst/>
            </a:prstGeom>
          </p:spPr>
          <p:txBody>
            <a:bodyPr lIns="254000" tIns="254000" rIns="254000" bIns="254000" rtlCol="0" anchor="ctr"/>
            <a:lstStyle/>
            <a:p>
              <a:pPr algn="ctr">
                <a:lnSpc>
                  <a:spcPts val="2100"/>
                </a:lnSpc>
              </a:pPr>
              <a:endParaRPr/>
            </a:p>
          </p:txBody>
        </p:sp>
      </p:grpSp>
      <p:sp>
        <p:nvSpPr>
          <p:cNvPr id="27" name="TextBox 27"/>
          <p:cNvSpPr txBox="1"/>
          <p:nvPr/>
        </p:nvSpPr>
        <p:spPr>
          <a:xfrm>
            <a:off x="8543924" y="2071506"/>
            <a:ext cx="8586647" cy="5744322"/>
          </a:xfrm>
          <a:prstGeom prst="rect">
            <a:avLst/>
          </a:prstGeom>
        </p:spPr>
        <p:txBody>
          <a:bodyPr lIns="0" tIns="0" rIns="0" bIns="0" rtlCol="0" anchor="t">
            <a:spAutoFit/>
          </a:bodyPr>
          <a:lstStyle/>
          <a:p>
            <a:pPr algn="ctr">
              <a:lnSpc>
                <a:spcPts val="4158"/>
              </a:lnSpc>
              <a:spcBef>
                <a:spcPct val="0"/>
              </a:spcBef>
            </a:pPr>
            <a:r>
              <a:rPr lang="en-US" sz="2970" b="1">
                <a:solidFill>
                  <a:srgbClr val="FFFFFF"/>
                </a:solidFill>
                <a:latin typeface="Hussar Bold"/>
                <a:ea typeface="Hussar Bold"/>
                <a:cs typeface="Hussar Bold"/>
                <a:sym typeface="Hussar Bold"/>
              </a:rPr>
              <a:t>Traditional advocacy often misses the stories, struggles and strengths of marginalised and Indigenous communities; </a:t>
            </a:r>
            <a:r>
              <a:rPr lang="en-US" sz="2970" b="1">
                <a:solidFill>
                  <a:srgbClr val="FFD15E"/>
                </a:solidFill>
                <a:latin typeface="Hussar Bold"/>
                <a:ea typeface="Hussar Bold"/>
                <a:cs typeface="Hussar Bold"/>
                <a:sym typeface="Hussar Bold"/>
              </a:rPr>
              <a:t>gamification</a:t>
            </a:r>
            <a:r>
              <a:rPr lang="en-US" sz="2970" b="1">
                <a:solidFill>
                  <a:srgbClr val="FFFFFF"/>
                </a:solidFill>
                <a:latin typeface="Hussar Bold"/>
                <a:ea typeface="Hussar Bold"/>
                <a:cs typeface="Hussar Bold"/>
                <a:sym typeface="Hussar Bold"/>
              </a:rPr>
              <a:t> offers a non confrontational, fun and engaging way to bring these lived histories to life, turning passive awareness into active empathy and action, while offering potential for monetisation, long term sustainability and scalable impact beyond one time initiatives.</a:t>
            </a:r>
          </a:p>
        </p:txBody>
      </p:sp>
      <p:sp>
        <p:nvSpPr>
          <p:cNvPr id="28" name="Freeform 28" descr="pixelated cable tower"/>
          <p:cNvSpPr/>
          <p:nvPr/>
        </p:nvSpPr>
        <p:spPr>
          <a:xfrm>
            <a:off x="-1076180" y="-187823"/>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21">
              <a:alphaModFix amt="29000"/>
              <a:extLst>
                <a:ext uri="{96DAC541-7B7A-43D3-8B79-37D633B846F1}">
                  <asvg:svgBlip xmlns:asvg="http://schemas.microsoft.com/office/drawing/2016/SVG/main" r:embed="rId22"/>
                </a:ext>
              </a:extLst>
            </a:blip>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descr="pixelated battery showing three bars inside"/>
          <p:cNvPicPr>
            <a:picLocks noChangeAspect="1"/>
          </p:cNvPicPr>
          <p:nvPr/>
        </p:nvPicPr>
        <p:blipFill>
          <a:blip r:embed="rId2"/>
          <a:srcRect/>
          <a:stretch>
            <a:fillRect/>
          </a:stretch>
        </p:blipFill>
        <p:spPr>
          <a:xfrm>
            <a:off x="16848318" y="719461"/>
            <a:ext cx="744368" cy="331244"/>
          </a:xfrm>
          <a:prstGeom prst="rect">
            <a:avLst/>
          </a:prstGeom>
        </p:spPr>
      </p:pic>
      <p:sp>
        <p:nvSpPr>
          <p:cNvPr id="3" name="Freeform 3" descr="pixelated five hearts "/>
          <p:cNvSpPr/>
          <p:nvPr/>
        </p:nvSpPr>
        <p:spPr>
          <a:xfrm>
            <a:off x="14333567" y="719461"/>
            <a:ext cx="2193866" cy="362985"/>
          </a:xfrm>
          <a:custGeom>
            <a:avLst/>
            <a:gdLst/>
            <a:ahLst/>
            <a:cxnLst/>
            <a:rect l="l" t="t" r="r" b="b"/>
            <a:pathLst>
              <a:path w="2193866" h="362985">
                <a:moveTo>
                  <a:pt x="0" y="0"/>
                </a:moveTo>
                <a:lnTo>
                  <a:pt x="2193866" y="0"/>
                </a:lnTo>
                <a:lnTo>
                  <a:pt x="2193866" y="362985"/>
                </a:lnTo>
                <a:lnTo>
                  <a:pt x="0" y="36298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descr="Menu pixel art button"/>
          <p:cNvSpPr/>
          <p:nvPr/>
        </p:nvSpPr>
        <p:spPr>
          <a:xfrm>
            <a:off x="577270" y="668737"/>
            <a:ext cx="1082363" cy="464432"/>
          </a:xfrm>
          <a:custGeom>
            <a:avLst/>
            <a:gdLst/>
            <a:ahLst/>
            <a:cxnLst/>
            <a:rect l="l" t="t" r="r" b="b"/>
            <a:pathLst>
              <a:path w="1082363" h="464432">
                <a:moveTo>
                  <a:pt x="0" y="0"/>
                </a:moveTo>
                <a:lnTo>
                  <a:pt x="1082364" y="0"/>
                </a:lnTo>
                <a:lnTo>
                  <a:pt x="1082364" y="464432"/>
                </a:lnTo>
                <a:lnTo>
                  <a:pt x="0" y="4644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5" name="Group 5"/>
          <p:cNvGrpSpPr/>
          <p:nvPr/>
        </p:nvGrpSpPr>
        <p:grpSpPr>
          <a:xfrm>
            <a:off x="2251760" y="572874"/>
            <a:ext cx="1211480" cy="624416"/>
            <a:chOff x="0" y="0"/>
            <a:chExt cx="1615307" cy="832555"/>
          </a:xfrm>
        </p:grpSpPr>
        <p:sp>
          <p:nvSpPr>
            <p:cNvPr id="6" name="TextBox 6"/>
            <p:cNvSpPr txBox="1"/>
            <p:nvPr/>
          </p:nvSpPr>
          <p:spPr>
            <a:xfrm>
              <a:off x="832555" y="18217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01</a:t>
              </a:r>
            </a:p>
          </p:txBody>
        </p:sp>
        <p:sp>
          <p:nvSpPr>
            <p:cNvPr id="7" name="Freeform 7"/>
            <p:cNvSpPr/>
            <p:nvPr/>
          </p:nvSpPr>
          <p:spPr>
            <a:xfrm rot="2775787">
              <a:off x="121853" y="121853"/>
              <a:ext cx="588848" cy="588848"/>
            </a:xfrm>
            <a:custGeom>
              <a:avLst/>
              <a:gdLst/>
              <a:ahLst/>
              <a:cxnLst/>
              <a:rect l="l" t="t" r="r" b="b"/>
              <a:pathLst>
                <a:path w="588848" h="588848">
                  <a:moveTo>
                    <a:pt x="0" y="0"/>
                  </a:moveTo>
                  <a:lnTo>
                    <a:pt x="588848" y="0"/>
                  </a:lnTo>
                  <a:lnTo>
                    <a:pt x="588848" y="588848"/>
                  </a:lnTo>
                  <a:lnTo>
                    <a:pt x="0" y="5888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8" name="Group 8"/>
          <p:cNvGrpSpPr/>
          <p:nvPr/>
        </p:nvGrpSpPr>
        <p:grpSpPr>
          <a:xfrm>
            <a:off x="5209095" y="713838"/>
            <a:ext cx="862336" cy="327152"/>
            <a:chOff x="0" y="0"/>
            <a:chExt cx="1149782" cy="436203"/>
          </a:xfrm>
        </p:grpSpPr>
        <p:sp>
          <p:nvSpPr>
            <p:cNvPr id="9" name="TextBox 9"/>
            <p:cNvSpPr txBox="1"/>
            <p:nvPr/>
          </p:nvSpPr>
          <p:spPr>
            <a:xfrm>
              <a:off x="367030" y="-952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12</a:t>
              </a:r>
            </a:p>
          </p:txBody>
        </p:sp>
        <p:sp>
          <p:nvSpPr>
            <p:cNvPr id="10" name="Freeform 10"/>
            <p:cNvSpPr/>
            <p:nvPr/>
          </p:nvSpPr>
          <p:spPr>
            <a:xfrm>
              <a:off x="0" y="20313"/>
              <a:ext cx="367030" cy="332329"/>
            </a:xfrm>
            <a:custGeom>
              <a:avLst/>
              <a:gdLst/>
              <a:ahLst/>
              <a:cxnLst/>
              <a:rect l="l" t="t" r="r" b="b"/>
              <a:pathLst>
                <a:path w="367030" h="332329">
                  <a:moveTo>
                    <a:pt x="0" y="0"/>
                  </a:moveTo>
                  <a:lnTo>
                    <a:pt x="367030" y="0"/>
                  </a:lnTo>
                  <a:lnTo>
                    <a:pt x="367030" y="332329"/>
                  </a:lnTo>
                  <a:lnTo>
                    <a:pt x="0" y="3323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grpSp>
        <p:nvGrpSpPr>
          <p:cNvPr id="11" name="Group 11"/>
          <p:cNvGrpSpPr/>
          <p:nvPr/>
        </p:nvGrpSpPr>
        <p:grpSpPr>
          <a:xfrm>
            <a:off x="3881134" y="688074"/>
            <a:ext cx="908861" cy="327152"/>
            <a:chOff x="0" y="0"/>
            <a:chExt cx="1211815" cy="436203"/>
          </a:xfrm>
        </p:grpSpPr>
        <p:sp>
          <p:nvSpPr>
            <p:cNvPr id="12" name="TextBox 12"/>
            <p:cNvSpPr txBox="1"/>
            <p:nvPr/>
          </p:nvSpPr>
          <p:spPr>
            <a:xfrm>
              <a:off x="429063" y="-952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07</a:t>
              </a:r>
            </a:p>
          </p:txBody>
        </p:sp>
        <p:sp>
          <p:nvSpPr>
            <p:cNvPr id="13" name="Freeform 13"/>
            <p:cNvSpPr/>
            <p:nvPr/>
          </p:nvSpPr>
          <p:spPr>
            <a:xfrm>
              <a:off x="0" y="58413"/>
              <a:ext cx="429063" cy="332329"/>
            </a:xfrm>
            <a:custGeom>
              <a:avLst/>
              <a:gdLst/>
              <a:ahLst/>
              <a:cxnLst/>
              <a:rect l="l" t="t" r="r" b="b"/>
              <a:pathLst>
                <a:path w="429063" h="332329">
                  <a:moveTo>
                    <a:pt x="0" y="0"/>
                  </a:moveTo>
                  <a:lnTo>
                    <a:pt x="429063" y="0"/>
                  </a:lnTo>
                  <a:lnTo>
                    <a:pt x="429063" y="332329"/>
                  </a:lnTo>
                  <a:lnTo>
                    <a:pt x="0" y="33232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grpSp>
        <p:nvGrpSpPr>
          <p:cNvPr id="14" name="Group 14"/>
          <p:cNvGrpSpPr/>
          <p:nvPr/>
        </p:nvGrpSpPr>
        <p:grpSpPr>
          <a:xfrm>
            <a:off x="0" y="9705109"/>
            <a:ext cx="18288000" cy="1163782"/>
            <a:chOff x="0" y="0"/>
            <a:chExt cx="24384000" cy="1551709"/>
          </a:xfrm>
        </p:grpSpPr>
        <p:sp>
          <p:nvSpPr>
            <p:cNvPr id="15" name="Freeform 15"/>
            <p:cNvSpPr/>
            <p:nvPr/>
          </p:nvSpPr>
          <p:spPr>
            <a:xfrm>
              <a:off x="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6" name="Freeform 16"/>
            <p:cNvSpPr/>
            <p:nvPr/>
          </p:nvSpPr>
          <p:spPr>
            <a:xfrm>
              <a:off x="8128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7" name="Freeform 17"/>
            <p:cNvSpPr/>
            <p:nvPr/>
          </p:nvSpPr>
          <p:spPr>
            <a:xfrm>
              <a:off x="16256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grpSp>
      <p:sp>
        <p:nvSpPr>
          <p:cNvPr id="18" name="Freeform 18" descr="pixelated flower bush"/>
          <p:cNvSpPr/>
          <p:nvPr/>
        </p:nvSpPr>
        <p:spPr>
          <a:xfrm>
            <a:off x="6624859"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9" name="Freeform 19" descr="pixelated fire hydrant"/>
          <p:cNvSpPr/>
          <p:nvPr/>
        </p:nvSpPr>
        <p:spPr>
          <a:xfrm>
            <a:off x="3368302" y="8874766"/>
            <a:ext cx="471618" cy="847680"/>
          </a:xfrm>
          <a:custGeom>
            <a:avLst/>
            <a:gdLst/>
            <a:ahLst/>
            <a:cxnLst/>
            <a:rect l="l" t="t" r="r" b="b"/>
            <a:pathLst>
              <a:path w="471618" h="847680">
                <a:moveTo>
                  <a:pt x="0" y="0"/>
                </a:moveTo>
                <a:lnTo>
                  <a:pt x="471619" y="0"/>
                </a:lnTo>
                <a:lnTo>
                  <a:pt x="471619" y="847680"/>
                </a:lnTo>
                <a:lnTo>
                  <a:pt x="0" y="84768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0" name="Freeform 20" descr="pixelated flower bush"/>
          <p:cNvSpPr/>
          <p:nvPr/>
        </p:nvSpPr>
        <p:spPr>
          <a:xfrm>
            <a:off x="-1901134" y="8857429"/>
            <a:ext cx="2913900" cy="847680"/>
          </a:xfrm>
          <a:custGeom>
            <a:avLst/>
            <a:gdLst/>
            <a:ahLst/>
            <a:cxnLst/>
            <a:rect l="l" t="t" r="r" b="b"/>
            <a:pathLst>
              <a:path w="2913900" h="847680">
                <a:moveTo>
                  <a:pt x="0" y="0"/>
                </a:moveTo>
                <a:lnTo>
                  <a:pt x="2913900" y="0"/>
                </a:lnTo>
                <a:lnTo>
                  <a:pt x="2913900" y="847680"/>
                </a:lnTo>
                <a:lnTo>
                  <a:pt x="0" y="8476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1" name="Freeform 21" descr="pixelated flower bush"/>
          <p:cNvSpPr/>
          <p:nvPr/>
        </p:nvSpPr>
        <p:spPr>
          <a:xfrm>
            <a:off x="429224" y="8857429"/>
            <a:ext cx="2913900" cy="847680"/>
          </a:xfrm>
          <a:custGeom>
            <a:avLst/>
            <a:gdLst/>
            <a:ahLst/>
            <a:cxnLst/>
            <a:rect l="l" t="t" r="r" b="b"/>
            <a:pathLst>
              <a:path w="2913900" h="847680">
                <a:moveTo>
                  <a:pt x="0" y="0"/>
                </a:moveTo>
                <a:lnTo>
                  <a:pt x="2913899" y="0"/>
                </a:lnTo>
                <a:lnTo>
                  <a:pt x="2913899" y="847680"/>
                </a:lnTo>
                <a:lnTo>
                  <a:pt x="0" y="84768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2" name="Freeform 22" descr="pixelated park bench  "/>
          <p:cNvSpPr/>
          <p:nvPr/>
        </p:nvSpPr>
        <p:spPr>
          <a:xfrm>
            <a:off x="4144721" y="8650004"/>
            <a:ext cx="2259934" cy="1072441"/>
          </a:xfrm>
          <a:custGeom>
            <a:avLst/>
            <a:gdLst/>
            <a:ahLst/>
            <a:cxnLst/>
            <a:rect l="l" t="t" r="r" b="b"/>
            <a:pathLst>
              <a:path w="2259934" h="1072441">
                <a:moveTo>
                  <a:pt x="0" y="0"/>
                </a:moveTo>
                <a:lnTo>
                  <a:pt x="2259933" y="0"/>
                </a:lnTo>
                <a:lnTo>
                  <a:pt x="2259933" y="1072442"/>
                </a:lnTo>
                <a:lnTo>
                  <a:pt x="0" y="107244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23" name="TextBox 23"/>
          <p:cNvSpPr txBox="1"/>
          <p:nvPr/>
        </p:nvSpPr>
        <p:spPr>
          <a:xfrm>
            <a:off x="817597" y="2979886"/>
            <a:ext cx="6549433" cy="1118375"/>
          </a:xfrm>
          <a:prstGeom prst="rect">
            <a:avLst/>
          </a:prstGeom>
        </p:spPr>
        <p:txBody>
          <a:bodyPr lIns="0" tIns="0" rIns="0" bIns="0" rtlCol="0" anchor="t">
            <a:spAutoFit/>
          </a:bodyPr>
          <a:lstStyle/>
          <a:p>
            <a:pPr algn="l">
              <a:lnSpc>
                <a:spcPts val="4416"/>
              </a:lnSpc>
            </a:pPr>
            <a:r>
              <a:rPr lang="en-US" sz="3680" spc="724">
                <a:solidFill>
                  <a:srgbClr val="FFFFFF"/>
                </a:solidFill>
                <a:latin typeface="HK Modular"/>
                <a:ea typeface="HK Modular"/>
                <a:cs typeface="HK Modular"/>
                <a:sym typeface="HK Modular"/>
              </a:rPr>
              <a:t>WHY </a:t>
            </a:r>
          </a:p>
          <a:p>
            <a:pPr marL="0" lvl="0" indent="0" algn="l">
              <a:lnSpc>
                <a:spcPts val="4416"/>
              </a:lnSpc>
              <a:spcBef>
                <a:spcPct val="0"/>
              </a:spcBef>
            </a:pPr>
            <a:r>
              <a:rPr lang="en-US" sz="3680" spc="724">
                <a:solidFill>
                  <a:srgbClr val="FFFFFF"/>
                </a:solidFill>
                <a:latin typeface="HK Modular"/>
                <a:ea typeface="HK Modular"/>
                <a:cs typeface="HK Modular"/>
                <a:sym typeface="HK Modular"/>
              </a:rPr>
              <a:t>GAMIFICATION?</a:t>
            </a:r>
          </a:p>
        </p:txBody>
      </p:sp>
      <p:grpSp>
        <p:nvGrpSpPr>
          <p:cNvPr id="24" name="Group 24"/>
          <p:cNvGrpSpPr/>
          <p:nvPr/>
        </p:nvGrpSpPr>
        <p:grpSpPr>
          <a:xfrm>
            <a:off x="8081809" y="1661206"/>
            <a:ext cx="9510877" cy="6617463"/>
            <a:chOff x="0" y="0"/>
            <a:chExt cx="2504922" cy="1742871"/>
          </a:xfrm>
        </p:grpSpPr>
        <p:sp>
          <p:nvSpPr>
            <p:cNvPr id="25" name="Freeform 25">
              <a:extLst>
                <a:ext uri="{C183D7F6-B498-43B3-948B-1728B52AA6E4}">
                  <adec:decorative xmlns:adec="http://schemas.microsoft.com/office/drawing/2017/decorative" val="1"/>
                </a:ext>
              </a:extLst>
            </p:cNvPr>
            <p:cNvSpPr/>
            <p:nvPr/>
          </p:nvSpPr>
          <p:spPr>
            <a:xfrm>
              <a:off x="0" y="0"/>
              <a:ext cx="2504922" cy="1742871"/>
            </a:xfrm>
            <a:custGeom>
              <a:avLst/>
              <a:gdLst/>
              <a:ahLst/>
              <a:cxnLst/>
              <a:rect l="l" t="t" r="r" b="b"/>
              <a:pathLst>
                <a:path w="2504922" h="1742871">
                  <a:moveTo>
                    <a:pt x="39886" y="0"/>
                  </a:moveTo>
                  <a:lnTo>
                    <a:pt x="2465036" y="0"/>
                  </a:lnTo>
                  <a:cubicBezTo>
                    <a:pt x="2487065" y="0"/>
                    <a:pt x="2504922" y="17858"/>
                    <a:pt x="2504922" y="39886"/>
                  </a:cubicBezTo>
                  <a:lnTo>
                    <a:pt x="2504922" y="1702985"/>
                  </a:lnTo>
                  <a:cubicBezTo>
                    <a:pt x="2504922" y="1713563"/>
                    <a:pt x="2500720" y="1723708"/>
                    <a:pt x="2493240" y="1731189"/>
                  </a:cubicBezTo>
                  <a:cubicBezTo>
                    <a:pt x="2485760" y="1738669"/>
                    <a:pt x="2475614" y="1742871"/>
                    <a:pt x="2465036" y="1742871"/>
                  </a:cubicBezTo>
                  <a:lnTo>
                    <a:pt x="39886" y="1742871"/>
                  </a:lnTo>
                  <a:cubicBezTo>
                    <a:pt x="29308" y="1742871"/>
                    <a:pt x="19163" y="1738669"/>
                    <a:pt x="11682" y="1731189"/>
                  </a:cubicBezTo>
                  <a:cubicBezTo>
                    <a:pt x="4202" y="1723708"/>
                    <a:pt x="0" y="1713563"/>
                    <a:pt x="0" y="1702985"/>
                  </a:cubicBezTo>
                  <a:lnTo>
                    <a:pt x="0" y="39886"/>
                  </a:lnTo>
                  <a:cubicBezTo>
                    <a:pt x="0" y="29308"/>
                    <a:pt x="4202" y="19163"/>
                    <a:pt x="11682" y="11682"/>
                  </a:cubicBezTo>
                  <a:cubicBezTo>
                    <a:pt x="19163" y="4202"/>
                    <a:pt x="29308" y="0"/>
                    <a:pt x="39886" y="0"/>
                  </a:cubicBezTo>
                  <a:close/>
                </a:path>
              </a:pathLst>
            </a:custGeom>
            <a:solidFill>
              <a:srgbClr val="000000"/>
            </a:solidFill>
            <a:ln w="47625" cap="rnd">
              <a:solidFill>
                <a:srgbClr val="21EF80"/>
              </a:solidFill>
              <a:prstDash val="solid"/>
              <a:round/>
            </a:ln>
          </p:spPr>
          <p:txBody>
            <a:bodyPr/>
            <a:lstStyle/>
            <a:p>
              <a:endParaRPr lang="en-US"/>
            </a:p>
          </p:txBody>
        </p:sp>
        <p:sp>
          <p:nvSpPr>
            <p:cNvPr id="26" name="TextBox 26"/>
            <p:cNvSpPr txBox="1"/>
            <p:nvPr/>
          </p:nvSpPr>
          <p:spPr>
            <a:xfrm>
              <a:off x="0" y="-28575"/>
              <a:ext cx="2504922" cy="1771446"/>
            </a:xfrm>
            <a:prstGeom prst="rect">
              <a:avLst/>
            </a:prstGeom>
          </p:spPr>
          <p:txBody>
            <a:bodyPr lIns="254000" tIns="254000" rIns="254000" bIns="254000" rtlCol="0" anchor="ctr"/>
            <a:lstStyle/>
            <a:p>
              <a:pPr algn="ctr">
                <a:lnSpc>
                  <a:spcPts val="2100"/>
                </a:lnSpc>
              </a:pPr>
              <a:endParaRPr/>
            </a:p>
          </p:txBody>
        </p:sp>
      </p:grpSp>
      <p:sp>
        <p:nvSpPr>
          <p:cNvPr id="27" name="TextBox 27"/>
          <p:cNvSpPr txBox="1"/>
          <p:nvPr/>
        </p:nvSpPr>
        <p:spPr>
          <a:xfrm>
            <a:off x="9068927" y="3235644"/>
            <a:ext cx="7536641" cy="3124947"/>
          </a:xfrm>
          <a:prstGeom prst="rect">
            <a:avLst/>
          </a:prstGeom>
        </p:spPr>
        <p:txBody>
          <a:bodyPr lIns="0" tIns="0" rIns="0" bIns="0" rtlCol="0" anchor="t">
            <a:spAutoFit/>
          </a:bodyPr>
          <a:lstStyle/>
          <a:p>
            <a:pPr algn="ctr">
              <a:lnSpc>
                <a:spcPts val="4158"/>
              </a:lnSpc>
              <a:spcBef>
                <a:spcPct val="0"/>
              </a:spcBef>
            </a:pPr>
            <a:r>
              <a:rPr lang="en-US" sz="2970">
                <a:solidFill>
                  <a:srgbClr val="FFFFFF"/>
                </a:solidFill>
                <a:latin typeface="Hussar Bold"/>
                <a:ea typeface="Hussar Bold"/>
                <a:cs typeface="Hussar Bold"/>
                <a:sym typeface="Hussar Bold"/>
              </a:rPr>
              <a:t>B</a:t>
            </a:r>
            <a:r>
              <a:rPr lang="en-US" sz="2970" b="1">
                <a:solidFill>
                  <a:srgbClr val="FFFFFF"/>
                </a:solidFill>
                <a:latin typeface="Hussar Bold"/>
                <a:ea typeface="Hussar Bold"/>
                <a:cs typeface="Hussar Bold"/>
                <a:sym typeface="Hussar Bold"/>
              </a:rPr>
              <a:t>y </a:t>
            </a:r>
            <a:r>
              <a:rPr lang="en-US" sz="2970" b="1">
                <a:solidFill>
                  <a:srgbClr val="FFD15E"/>
                </a:solidFill>
                <a:latin typeface="Hussar Bold"/>
                <a:ea typeface="Hussar Bold"/>
                <a:cs typeface="Hussar Bold"/>
                <a:sym typeface="Hussar Bold"/>
              </a:rPr>
              <a:t>creating an engaging, fun platform</a:t>
            </a:r>
            <a:r>
              <a:rPr lang="en-US" sz="2970" b="1">
                <a:solidFill>
                  <a:srgbClr val="FFFFFF"/>
                </a:solidFill>
                <a:latin typeface="Hussar Bold"/>
                <a:ea typeface="Hussar Bold"/>
                <a:cs typeface="Hussar Bold"/>
                <a:sym typeface="Hussar Bold"/>
              </a:rPr>
              <a:t> that promotes social and climate justice, the rights of marginalized &amp; Indigenous communities will be heard, seen, and recognized.</a:t>
            </a:r>
          </a:p>
        </p:txBody>
      </p:sp>
      <p:sp>
        <p:nvSpPr>
          <p:cNvPr id="28" name="Freeform 28" descr="pixelated cable tower"/>
          <p:cNvSpPr/>
          <p:nvPr/>
        </p:nvSpPr>
        <p:spPr>
          <a:xfrm>
            <a:off x="-1076180" y="-187823"/>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21">
              <a:alphaModFix amt="29000"/>
              <a:extLst>
                <a:ext uri="{96DAC541-7B7A-43D3-8B79-37D633B846F1}">
                  <asvg:svgBlip xmlns:asvg="http://schemas.microsoft.com/office/drawing/2016/SVG/main" r:embed="rId22"/>
                </a:ext>
              </a:extLst>
            </a:blip>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descr="pixelated coin spinning "/>
          <p:cNvPicPr>
            <a:picLocks noChangeAspect="1"/>
          </p:cNvPicPr>
          <p:nvPr/>
        </p:nvPicPr>
        <p:blipFill>
          <a:blip r:embed="rId4"/>
          <a:srcRect/>
          <a:stretch>
            <a:fillRect/>
          </a:stretch>
        </p:blipFill>
        <p:spPr>
          <a:xfrm>
            <a:off x="14641197" y="4271779"/>
            <a:ext cx="821672" cy="877409"/>
          </a:xfrm>
          <a:prstGeom prst="rect">
            <a:avLst/>
          </a:prstGeom>
        </p:spPr>
      </p:pic>
      <p:sp>
        <p:nvSpPr>
          <p:cNvPr id="3" name="Freeform 3" descr="pixelated cable tower"/>
          <p:cNvSpPr/>
          <p:nvPr/>
        </p:nvSpPr>
        <p:spPr>
          <a:xfrm>
            <a:off x="-1053354" y="42195"/>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5">
              <a:alphaModFix amt="29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descr="pixelated brick wall segment"/>
          <p:cNvSpPr/>
          <p:nvPr/>
        </p:nvSpPr>
        <p:spPr>
          <a:xfrm>
            <a:off x="2042806" y="3788180"/>
            <a:ext cx="3657600" cy="551965"/>
          </a:xfrm>
          <a:custGeom>
            <a:avLst/>
            <a:gdLst/>
            <a:ahLst/>
            <a:cxnLst/>
            <a:rect l="l" t="t" r="r" b="b"/>
            <a:pathLst>
              <a:path w="3657600" h="551965">
                <a:moveTo>
                  <a:pt x="0" y="0"/>
                </a:moveTo>
                <a:lnTo>
                  <a:pt x="3657600" y="0"/>
                </a:lnTo>
                <a:lnTo>
                  <a:pt x="3657600" y="551965"/>
                </a:lnTo>
                <a:lnTo>
                  <a:pt x="0" y="5519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descr="pixelated brick wall segment"/>
          <p:cNvSpPr/>
          <p:nvPr/>
        </p:nvSpPr>
        <p:spPr>
          <a:xfrm>
            <a:off x="7761144" y="3852136"/>
            <a:ext cx="3657600" cy="551965"/>
          </a:xfrm>
          <a:custGeom>
            <a:avLst/>
            <a:gdLst/>
            <a:ahLst/>
            <a:cxnLst/>
            <a:rect l="l" t="t" r="r" b="b"/>
            <a:pathLst>
              <a:path w="3657600" h="551965">
                <a:moveTo>
                  <a:pt x="0" y="0"/>
                </a:moveTo>
                <a:lnTo>
                  <a:pt x="3657600" y="0"/>
                </a:lnTo>
                <a:lnTo>
                  <a:pt x="3657600" y="551965"/>
                </a:lnTo>
                <a:lnTo>
                  <a:pt x="0" y="5519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descr="pixelated brick wall segment"/>
          <p:cNvSpPr/>
          <p:nvPr/>
        </p:nvSpPr>
        <p:spPr>
          <a:xfrm>
            <a:off x="1941560" y="6950268"/>
            <a:ext cx="3657600" cy="551965"/>
          </a:xfrm>
          <a:custGeom>
            <a:avLst/>
            <a:gdLst/>
            <a:ahLst/>
            <a:cxnLst/>
            <a:rect l="l" t="t" r="r" b="b"/>
            <a:pathLst>
              <a:path w="3657600" h="551965">
                <a:moveTo>
                  <a:pt x="0" y="0"/>
                </a:moveTo>
                <a:lnTo>
                  <a:pt x="3657600" y="0"/>
                </a:lnTo>
                <a:lnTo>
                  <a:pt x="3657600" y="551966"/>
                </a:lnTo>
                <a:lnTo>
                  <a:pt x="0" y="5519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descr="pixelated brick wall segment"/>
          <p:cNvSpPr/>
          <p:nvPr/>
        </p:nvSpPr>
        <p:spPr>
          <a:xfrm>
            <a:off x="13223233" y="5545344"/>
            <a:ext cx="3657600" cy="551965"/>
          </a:xfrm>
          <a:custGeom>
            <a:avLst/>
            <a:gdLst/>
            <a:ahLst/>
            <a:cxnLst/>
            <a:rect l="l" t="t" r="r" b="b"/>
            <a:pathLst>
              <a:path w="3657600" h="551965">
                <a:moveTo>
                  <a:pt x="0" y="0"/>
                </a:moveTo>
                <a:lnTo>
                  <a:pt x="3657600" y="0"/>
                </a:lnTo>
                <a:lnTo>
                  <a:pt x="3657600" y="551965"/>
                </a:lnTo>
                <a:lnTo>
                  <a:pt x="0" y="5519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8" name="Group 8"/>
          <p:cNvGrpSpPr/>
          <p:nvPr/>
        </p:nvGrpSpPr>
        <p:grpSpPr>
          <a:xfrm>
            <a:off x="0" y="9465127"/>
            <a:ext cx="21945600" cy="1103930"/>
            <a:chOff x="0" y="0"/>
            <a:chExt cx="29260800" cy="1471907"/>
          </a:xfrm>
        </p:grpSpPr>
        <p:sp>
          <p:nvSpPr>
            <p:cNvPr id="9" name="Freeform 9"/>
            <p:cNvSpPr/>
            <p:nvPr/>
          </p:nvSpPr>
          <p:spPr>
            <a:xfrm>
              <a:off x="0" y="0"/>
              <a:ext cx="9753600" cy="1471907"/>
            </a:xfrm>
            <a:custGeom>
              <a:avLst/>
              <a:gdLst/>
              <a:ahLst/>
              <a:cxnLst/>
              <a:rect l="l" t="t" r="r" b="b"/>
              <a:pathLst>
                <a:path w="9753600" h="1471907">
                  <a:moveTo>
                    <a:pt x="0" y="0"/>
                  </a:moveTo>
                  <a:lnTo>
                    <a:pt x="9753600" y="0"/>
                  </a:lnTo>
                  <a:lnTo>
                    <a:pt x="9753600" y="1471907"/>
                  </a:lnTo>
                  <a:lnTo>
                    <a:pt x="0" y="14719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9753600" y="0"/>
              <a:ext cx="9753600" cy="1471907"/>
            </a:xfrm>
            <a:custGeom>
              <a:avLst/>
              <a:gdLst/>
              <a:ahLst/>
              <a:cxnLst/>
              <a:rect l="l" t="t" r="r" b="b"/>
              <a:pathLst>
                <a:path w="9753600" h="1471907">
                  <a:moveTo>
                    <a:pt x="0" y="0"/>
                  </a:moveTo>
                  <a:lnTo>
                    <a:pt x="9753600" y="0"/>
                  </a:lnTo>
                  <a:lnTo>
                    <a:pt x="9753600" y="1471907"/>
                  </a:lnTo>
                  <a:lnTo>
                    <a:pt x="0" y="14719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a:off x="19507200" y="0"/>
              <a:ext cx="9753600" cy="1471907"/>
            </a:xfrm>
            <a:custGeom>
              <a:avLst/>
              <a:gdLst/>
              <a:ahLst/>
              <a:cxnLst/>
              <a:rect l="l" t="t" r="r" b="b"/>
              <a:pathLst>
                <a:path w="9753600" h="1471907">
                  <a:moveTo>
                    <a:pt x="0" y="0"/>
                  </a:moveTo>
                  <a:lnTo>
                    <a:pt x="9753600" y="0"/>
                  </a:lnTo>
                  <a:lnTo>
                    <a:pt x="9753600" y="1471907"/>
                  </a:lnTo>
                  <a:lnTo>
                    <a:pt x="0" y="14719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pic>
        <p:nvPicPr>
          <p:cNvPr id="12" name="Picture 12" descr="pixelated battery showing three bars inside"/>
          <p:cNvPicPr>
            <a:picLocks noChangeAspect="1"/>
          </p:cNvPicPr>
          <p:nvPr/>
        </p:nvPicPr>
        <p:blipFill>
          <a:blip r:embed="rId11"/>
          <a:srcRect/>
          <a:stretch>
            <a:fillRect/>
          </a:stretch>
        </p:blipFill>
        <p:spPr>
          <a:xfrm>
            <a:off x="9103289" y="6320737"/>
            <a:ext cx="744368" cy="331244"/>
          </a:xfrm>
          <a:prstGeom prst="rect">
            <a:avLst/>
          </a:prstGeom>
        </p:spPr>
      </p:pic>
      <p:pic>
        <p:nvPicPr>
          <p:cNvPr id="13" name="Picture 13" descr="pixelated sword slightly bouncing"/>
          <p:cNvPicPr>
            <a:picLocks noChangeAspect="1"/>
          </p:cNvPicPr>
          <p:nvPr/>
        </p:nvPicPr>
        <p:blipFill>
          <a:blip r:embed="rId12"/>
          <a:srcRect/>
          <a:stretch>
            <a:fillRect/>
          </a:stretch>
        </p:blipFill>
        <p:spPr>
          <a:xfrm>
            <a:off x="9138754" y="2569652"/>
            <a:ext cx="772120" cy="877409"/>
          </a:xfrm>
          <a:prstGeom prst="rect">
            <a:avLst/>
          </a:prstGeom>
        </p:spPr>
      </p:pic>
      <p:pic>
        <p:nvPicPr>
          <p:cNvPr id="14" name="Picture 14" descr="pixelated key slightly bouncing"/>
          <p:cNvPicPr>
            <a:picLocks noChangeAspect="1"/>
          </p:cNvPicPr>
          <p:nvPr/>
        </p:nvPicPr>
        <p:blipFill>
          <a:blip r:embed="rId13"/>
          <a:srcRect/>
          <a:stretch>
            <a:fillRect/>
          </a:stretch>
        </p:blipFill>
        <p:spPr>
          <a:xfrm>
            <a:off x="3229265" y="5798403"/>
            <a:ext cx="1018464" cy="616171"/>
          </a:xfrm>
          <a:prstGeom prst="rect">
            <a:avLst/>
          </a:prstGeom>
        </p:spPr>
      </p:pic>
      <p:pic>
        <p:nvPicPr>
          <p:cNvPr id="15" name="Picture 15" descr="pixelated hammer slightly bouncing"/>
          <p:cNvPicPr>
            <a:picLocks noChangeAspect="1"/>
          </p:cNvPicPr>
          <p:nvPr/>
        </p:nvPicPr>
        <p:blipFill>
          <a:blip r:embed="rId14"/>
          <a:srcRect/>
          <a:stretch>
            <a:fillRect/>
          </a:stretch>
        </p:blipFill>
        <p:spPr>
          <a:xfrm>
            <a:off x="3517877" y="2514616"/>
            <a:ext cx="769314" cy="859569"/>
          </a:xfrm>
          <a:prstGeom prst="rect">
            <a:avLst/>
          </a:prstGeom>
        </p:spPr>
      </p:pic>
      <p:sp>
        <p:nvSpPr>
          <p:cNvPr id="16" name="Freeform 16" descr="pixelated five hearts "/>
          <p:cNvSpPr/>
          <p:nvPr/>
        </p:nvSpPr>
        <p:spPr>
          <a:xfrm>
            <a:off x="13950410" y="3670643"/>
            <a:ext cx="2193866" cy="362985"/>
          </a:xfrm>
          <a:custGeom>
            <a:avLst/>
            <a:gdLst/>
            <a:ahLst/>
            <a:cxnLst/>
            <a:rect l="l" t="t" r="r" b="b"/>
            <a:pathLst>
              <a:path w="2193866" h="362985">
                <a:moveTo>
                  <a:pt x="0" y="0"/>
                </a:moveTo>
                <a:lnTo>
                  <a:pt x="2193866" y="0"/>
                </a:lnTo>
                <a:lnTo>
                  <a:pt x="2193866" y="362985"/>
                </a:lnTo>
                <a:lnTo>
                  <a:pt x="0" y="36298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17" descr="Menu pixel art button"/>
          <p:cNvSpPr/>
          <p:nvPr/>
        </p:nvSpPr>
        <p:spPr>
          <a:xfrm>
            <a:off x="16389219" y="413603"/>
            <a:ext cx="1082363" cy="464432"/>
          </a:xfrm>
          <a:custGeom>
            <a:avLst/>
            <a:gdLst/>
            <a:ahLst/>
            <a:cxnLst/>
            <a:rect l="l" t="t" r="r" b="b"/>
            <a:pathLst>
              <a:path w="1082363" h="464432">
                <a:moveTo>
                  <a:pt x="0" y="0"/>
                </a:moveTo>
                <a:lnTo>
                  <a:pt x="1082363" y="0"/>
                </a:lnTo>
                <a:lnTo>
                  <a:pt x="1082363" y="464432"/>
                </a:lnTo>
                <a:lnTo>
                  <a:pt x="0" y="46443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grpSp>
        <p:nvGrpSpPr>
          <p:cNvPr id="18" name="Group 18"/>
          <p:cNvGrpSpPr/>
          <p:nvPr/>
        </p:nvGrpSpPr>
        <p:grpSpPr>
          <a:xfrm>
            <a:off x="13845231" y="1028700"/>
            <a:ext cx="1211480" cy="624416"/>
            <a:chOff x="0" y="0"/>
            <a:chExt cx="1615307" cy="832555"/>
          </a:xfrm>
        </p:grpSpPr>
        <p:sp>
          <p:nvSpPr>
            <p:cNvPr id="19" name="TextBox 19"/>
            <p:cNvSpPr txBox="1"/>
            <p:nvPr/>
          </p:nvSpPr>
          <p:spPr>
            <a:xfrm>
              <a:off x="832555" y="18217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01</a:t>
              </a:r>
            </a:p>
          </p:txBody>
        </p:sp>
        <p:sp>
          <p:nvSpPr>
            <p:cNvPr id="20" name="Freeform 20"/>
            <p:cNvSpPr/>
            <p:nvPr/>
          </p:nvSpPr>
          <p:spPr>
            <a:xfrm rot="2775787">
              <a:off x="121853" y="121853"/>
              <a:ext cx="588848" cy="588848"/>
            </a:xfrm>
            <a:custGeom>
              <a:avLst/>
              <a:gdLst/>
              <a:ahLst/>
              <a:cxnLst/>
              <a:rect l="l" t="t" r="r" b="b"/>
              <a:pathLst>
                <a:path w="588848" h="588848">
                  <a:moveTo>
                    <a:pt x="0" y="0"/>
                  </a:moveTo>
                  <a:lnTo>
                    <a:pt x="588848" y="0"/>
                  </a:lnTo>
                  <a:lnTo>
                    <a:pt x="588848" y="588848"/>
                  </a:lnTo>
                  <a:lnTo>
                    <a:pt x="0" y="58884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grpSp>
      <p:grpSp>
        <p:nvGrpSpPr>
          <p:cNvPr id="21" name="Group 21"/>
          <p:cNvGrpSpPr/>
          <p:nvPr/>
        </p:nvGrpSpPr>
        <p:grpSpPr>
          <a:xfrm>
            <a:off x="16802566" y="1169664"/>
            <a:ext cx="862336" cy="327152"/>
            <a:chOff x="0" y="0"/>
            <a:chExt cx="1149782" cy="436203"/>
          </a:xfrm>
        </p:grpSpPr>
        <p:sp>
          <p:nvSpPr>
            <p:cNvPr id="22" name="TextBox 22"/>
            <p:cNvSpPr txBox="1"/>
            <p:nvPr/>
          </p:nvSpPr>
          <p:spPr>
            <a:xfrm>
              <a:off x="367030" y="-952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12</a:t>
              </a:r>
            </a:p>
          </p:txBody>
        </p:sp>
        <p:sp>
          <p:nvSpPr>
            <p:cNvPr id="23" name="Freeform 23"/>
            <p:cNvSpPr/>
            <p:nvPr/>
          </p:nvSpPr>
          <p:spPr>
            <a:xfrm>
              <a:off x="0" y="20313"/>
              <a:ext cx="367030" cy="332329"/>
            </a:xfrm>
            <a:custGeom>
              <a:avLst/>
              <a:gdLst/>
              <a:ahLst/>
              <a:cxnLst/>
              <a:rect l="l" t="t" r="r" b="b"/>
              <a:pathLst>
                <a:path w="367030" h="332329">
                  <a:moveTo>
                    <a:pt x="0" y="0"/>
                  </a:moveTo>
                  <a:lnTo>
                    <a:pt x="367030" y="0"/>
                  </a:lnTo>
                  <a:lnTo>
                    <a:pt x="367030" y="332329"/>
                  </a:lnTo>
                  <a:lnTo>
                    <a:pt x="0" y="332329"/>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grpSp>
      <p:grpSp>
        <p:nvGrpSpPr>
          <p:cNvPr id="24" name="Group 24"/>
          <p:cNvGrpSpPr/>
          <p:nvPr/>
        </p:nvGrpSpPr>
        <p:grpSpPr>
          <a:xfrm>
            <a:off x="15474605" y="1143900"/>
            <a:ext cx="908861" cy="327152"/>
            <a:chOff x="0" y="0"/>
            <a:chExt cx="1211815" cy="436203"/>
          </a:xfrm>
        </p:grpSpPr>
        <p:sp>
          <p:nvSpPr>
            <p:cNvPr id="25" name="TextBox 25"/>
            <p:cNvSpPr txBox="1"/>
            <p:nvPr/>
          </p:nvSpPr>
          <p:spPr>
            <a:xfrm>
              <a:off x="429063" y="-9525"/>
              <a:ext cx="782752" cy="445728"/>
            </a:xfrm>
            <a:prstGeom prst="rect">
              <a:avLst/>
            </a:prstGeom>
          </p:spPr>
          <p:txBody>
            <a:bodyPr lIns="0" tIns="0" rIns="0" bIns="0" rtlCol="0" anchor="t">
              <a:spAutoFit/>
            </a:bodyPr>
            <a:lstStyle/>
            <a:p>
              <a:pPr algn="ctr">
                <a:lnSpc>
                  <a:spcPts val="2463"/>
                </a:lnSpc>
              </a:pPr>
              <a:r>
                <a:rPr lang="en-US" sz="2199">
                  <a:solidFill>
                    <a:srgbClr val="FFFFFF"/>
                  </a:solidFill>
                  <a:latin typeface="Arcade Gamer"/>
                  <a:ea typeface="Arcade Gamer"/>
                  <a:cs typeface="Arcade Gamer"/>
                  <a:sym typeface="Arcade Gamer"/>
                </a:rPr>
                <a:t>07</a:t>
              </a:r>
            </a:p>
          </p:txBody>
        </p:sp>
        <p:sp>
          <p:nvSpPr>
            <p:cNvPr id="26" name="Freeform 26"/>
            <p:cNvSpPr/>
            <p:nvPr/>
          </p:nvSpPr>
          <p:spPr>
            <a:xfrm>
              <a:off x="0" y="58413"/>
              <a:ext cx="429063" cy="332329"/>
            </a:xfrm>
            <a:custGeom>
              <a:avLst/>
              <a:gdLst/>
              <a:ahLst/>
              <a:cxnLst/>
              <a:rect l="l" t="t" r="r" b="b"/>
              <a:pathLst>
                <a:path w="429063" h="332329">
                  <a:moveTo>
                    <a:pt x="0" y="0"/>
                  </a:moveTo>
                  <a:lnTo>
                    <a:pt x="429063" y="0"/>
                  </a:lnTo>
                  <a:lnTo>
                    <a:pt x="429063" y="332329"/>
                  </a:lnTo>
                  <a:lnTo>
                    <a:pt x="0" y="332329"/>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n-US"/>
            </a:p>
          </p:txBody>
        </p:sp>
      </p:grpSp>
      <p:sp>
        <p:nvSpPr>
          <p:cNvPr id="27" name="TextBox 27"/>
          <p:cNvSpPr txBox="1"/>
          <p:nvPr/>
        </p:nvSpPr>
        <p:spPr>
          <a:xfrm>
            <a:off x="7668313" y="4942835"/>
            <a:ext cx="3713004" cy="721614"/>
          </a:xfrm>
          <a:prstGeom prst="rect">
            <a:avLst/>
          </a:prstGeom>
        </p:spPr>
        <p:txBody>
          <a:bodyPr lIns="0" tIns="0" rIns="0" bIns="0" rtlCol="0" anchor="t">
            <a:spAutoFit/>
          </a:bodyPr>
          <a:lstStyle/>
          <a:p>
            <a:pPr algn="ctr">
              <a:lnSpc>
                <a:spcPts val="2807"/>
              </a:lnSpc>
              <a:spcBef>
                <a:spcPct val="0"/>
              </a:spcBef>
            </a:pPr>
            <a:r>
              <a:rPr lang="en-US" sz="2699" b="1" spc="-8">
                <a:solidFill>
                  <a:srgbClr val="FFFFFF"/>
                </a:solidFill>
                <a:latin typeface="Hussar Bold"/>
                <a:ea typeface="Hussar Bold"/>
                <a:cs typeface="Hussar Bold"/>
                <a:sym typeface="Hussar Bold"/>
              </a:rPr>
              <a:t>Community Input &amp;</a:t>
            </a:r>
          </a:p>
          <a:p>
            <a:pPr algn="ctr">
              <a:lnSpc>
                <a:spcPts val="2807"/>
              </a:lnSpc>
              <a:spcBef>
                <a:spcPct val="0"/>
              </a:spcBef>
            </a:pPr>
            <a:r>
              <a:rPr lang="en-US" sz="2699" b="1" spc="-8">
                <a:solidFill>
                  <a:srgbClr val="FFFFFF"/>
                </a:solidFill>
                <a:latin typeface="Hussar Bold"/>
                <a:ea typeface="Hussar Bold"/>
                <a:cs typeface="Hussar Bold"/>
                <a:sym typeface="Hussar Bold"/>
              </a:rPr>
              <a:t> Narrative focus</a:t>
            </a:r>
          </a:p>
        </p:txBody>
      </p:sp>
      <p:sp>
        <p:nvSpPr>
          <p:cNvPr id="28" name="TextBox 28"/>
          <p:cNvSpPr txBox="1"/>
          <p:nvPr/>
        </p:nvSpPr>
        <p:spPr>
          <a:xfrm>
            <a:off x="1576212" y="4857543"/>
            <a:ext cx="4652645" cy="369189"/>
          </a:xfrm>
          <a:prstGeom prst="rect">
            <a:avLst/>
          </a:prstGeom>
        </p:spPr>
        <p:txBody>
          <a:bodyPr lIns="0" tIns="0" rIns="0" bIns="0" rtlCol="0" anchor="t">
            <a:spAutoFit/>
          </a:bodyPr>
          <a:lstStyle/>
          <a:p>
            <a:pPr algn="ctr">
              <a:lnSpc>
                <a:spcPts val="2807"/>
              </a:lnSpc>
              <a:spcBef>
                <a:spcPct val="0"/>
              </a:spcBef>
            </a:pPr>
            <a:r>
              <a:rPr lang="en-US" sz="2699" b="1">
                <a:solidFill>
                  <a:srgbClr val="FFFFFF"/>
                </a:solidFill>
                <a:latin typeface="Hussar Bold"/>
                <a:ea typeface="Hussar Bold"/>
                <a:cs typeface="Hussar Bold"/>
                <a:sym typeface="Hussar Bold"/>
              </a:rPr>
              <a:t>Game Format &amp; Content</a:t>
            </a:r>
          </a:p>
        </p:txBody>
      </p:sp>
      <p:sp>
        <p:nvSpPr>
          <p:cNvPr id="29" name="TextBox 29"/>
          <p:cNvSpPr txBox="1"/>
          <p:nvPr/>
        </p:nvSpPr>
        <p:spPr>
          <a:xfrm>
            <a:off x="2476437" y="8073734"/>
            <a:ext cx="4609100" cy="722404"/>
          </a:xfrm>
          <a:prstGeom prst="rect">
            <a:avLst/>
          </a:prstGeom>
        </p:spPr>
        <p:txBody>
          <a:bodyPr lIns="0" tIns="0" rIns="0" bIns="0" rtlCol="0" anchor="t">
            <a:spAutoFit/>
          </a:bodyPr>
          <a:lstStyle/>
          <a:p>
            <a:pPr algn="l">
              <a:lnSpc>
                <a:spcPts val="2848"/>
              </a:lnSpc>
            </a:pPr>
            <a:r>
              <a:rPr lang="en-US" sz="2738">
                <a:solidFill>
                  <a:srgbClr val="FFFFFF"/>
                </a:solidFill>
                <a:latin typeface="Hussar Bold"/>
                <a:ea typeface="Hussar Bold"/>
                <a:cs typeface="Hussar Bold"/>
                <a:sym typeface="Hussar Bold"/>
              </a:rPr>
              <a:t>Scalability &amp; </a:t>
            </a:r>
          </a:p>
          <a:p>
            <a:pPr algn="l">
              <a:lnSpc>
                <a:spcPts val="2848"/>
              </a:lnSpc>
            </a:pPr>
            <a:r>
              <a:rPr lang="en-US" sz="2738">
                <a:solidFill>
                  <a:srgbClr val="FFFFFF"/>
                </a:solidFill>
                <a:latin typeface="Hussar Bold"/>
                <a:ea typeface="Hussar Bold"/>
                <a:cs typeface="Hussar Bold"/>
                <a:sym typeface="Hussar Bold"/>
              </a:rPr>
              <a:t>Sustainability</a:t>
            </a:r>
          </a:p>
        </p:txBody>
      </p:sp>
      <p:sp>
        <p:nvSpPr>
          <p:cNvPr id="30" name="TextBox 30"/>
          <p:cNvSpPr txBox="1"/>
          <p:nvPr/>
        </p:nvSpPr>
        <p:spPr>
          <a:xfrm>
            <a:off x="13454157" y="6491820"/>
            <a:ext cx="4017425" cy="358422"/>
          </a:xfrm>
          <a:prstGeom prst="rect">
            <a:avLst/>
          </a:prstGeom>
        </p:spPr>
        <p:txBody>
          <a:bodyPr lIns="0" tIns="0" rIns="0" bIns="0" rtlCol="0" anchor="t">
            <a:spAutoFit/>
          </a:bodyPr>
          <a:lstStyle/>
          <a:p>
            <a:pPr algn="l">
              <a:lnSpc>
                <a:spcPts val="2744"/>
              </a:lnSpc>
            </a:pPr>
            <a:r>
              <a:rPr lang="en-US" sz="2638">
                <a:solidFill>
                  <a:srgbClr val="FFFFFF"/>
                </a:solidFill>
                <a:latin typeface="Hussar Bold"/>
                <a:ea typeface="Hussar Bold"/>
                <a:cs typeface="Hussar Bold"/>
                <a:sym typeface="Hussar Bold"/>
              </a:rPr>
              <a:t>Partners/Funders</a:t>
            </a:r>
          </a:p>
        </p:txBody>
      </p:sp>
      <p:sp>
        <p:nvSpPr>
          <p:cNvPr id="31" name="Freeform 31" descr="pixelated brick wall segment"/>
          <p:cNvSpPr/>
          <p:nvPr/>
        </p:nvSpPr>
        <p:spPr>
          <a:xfrm>
            <a:off x="7562251" y="7046727"/>
            <a:ext cx="3657600" cy="551965"/>
          </a:xfrm>
          <a:custGeom>
            <a:avLst/>
            <a:gdLst/>
            <a:ahLst/>
            <a:cxnLst/>
            <a:rect l="l" t="t" r="r" b="b"/>
            <a:pathLst>
              <a:path w="3657600" h="551965">
                <a:moveTo>
                  <a:pt x="0" y="0"/>
                </a:moveTo>
                <a:lnTo>
                  <a:pt x="3657600" y="0"/>
                </a:lnTo>
                <a:lnTo>
                  <a:pt x="3657600" y="551965"/>
                </a:lnTo>
                <a:lnTo>
                  <a:pt x="0" y="5519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2" name="TextBox 32"/>
          <p:cNvSpPr txBox="1"/>
          <p:nvPr/>
        </p:nvSpPr>
        <p:spPr>
          <a:xfrm>
            <a:off x="7613419" y="8068535"/>
            <a:ext cx="7304403" cy="369979"/>
          </a:xfrm>
          <a:prstGeom prst="rect">
            <a:avLst/>
          </a:prstGeom>
        </p:spPr>
        <p:txBody>
          <a:bodyPr lIns="0" tIns="0" rIns="0" bIns="0" rtlCol="0" anchor="t">
            <a:spAutoFit/>
          </a:bodyPr>
          <a:lstStyle/>
          <a:p>
            <a:pPr algn="l">
              <a:lnSpc>
                <a:spcPts val="2848"/>
              </a:lnSpc>
            </a:pPr>
            <a:r>
              <a:rPr lang="en-US" sz="2738">
                <a:solidFill>
                  <a:srgbClr val="FFFFFF"/>
                </a:solidFill>
                <a:latin typeface="Hussar Bold"/>
                <a:ea typeface="Hussar Bold"/>
                <a:cs typeface="Hussar Bold"/>
                <a:sym typeface="Hussar Bold"/>
              </a:rPr>
              <a:t>Impact  Measurement</a:t>
            </a:r>
          </a:p>
        </p:txBody>
      </p:sp>
      <p:sp>
        <p:nvSpPr>
          <p:cNvPr id="33" name="Freeform 33" descr="pixelated cat illustration"/>
          <p:cNvSpPr/>
          <p:nvPr/>
        </p:nvSpPr>
        <p:spPr>
          <a:xfrm flipH="1">
            <a:off x="13950410" y="8614008"/>
            <a:ext cx="1855950" cy="1091101"/>
          </a:xfrm>
          <a:custGeom>
            <a:avLst/>
            <a:gdLst/>
            <a:ahLst/>
            <a:cxnLst/>
            <a:rect l="l" t="t" r="r" b="b"/>
            <a:pathLst>
              <a:path w="1855950" h="1091101">
                <a:moveTo>
                  <a:pt x="1855950" y="0"/>
                </a:moveTo>
                <a:lnTo>
                  <a:pt x="0" y="0"/>
                </a:lnTo>
                <a:lnTo>
                  <a:pt x="0" y="1091101"/>
                </a:lnTo>
                <a:lnTo>
                  <a:pt x="1855950" y="1091101"/>
                </a:lnTo>
                <a:lnTo>
                  <a:pt x="1855950" y="0"/>
                </a:lnTo>
                <a:close/>
              </a:path>
            </a:pathLst>
          </a:custGeom>
          <a:blipFill>
            <a:blip r:embed="rId25">
              <a:extLst>
                <a:ext uri="{96DAC541-7B7A-43D3-8B79-37D633B846F1}">
                  <asvg:svgBlip xmlns:asvg="http://schemas.microsoft.com/office/drawing/2016/SVG/main" r:embed="rId26"/>
                </a:ext>
              </a:extLst>
            </a:blip>
            <a:stretch>
              <a:fillRect b="-10100"/>
            </a:stretch>
          </a:blipFill>
        </p:spPr>
        <p:txBody>
          <a:bodyPr/>
          <a:lstStyle/>
          <a:p>
            <a:endParaRPr lang="en-US"/>
          </a:p>
        </p:txBody>
      </p:sp>
      <p:grpSp>
        <p:nvGrpSpPr>
          <p:cNvPr id="34" name="Group 34"/>
          <p:cNvGrpSpPr/>
          <p:nvPr/>
        </p:nvGrpSpPr>
        <p:grpSpPr>
          <a:xfrm>
            <a:off x="657836" y="511103"/>
            <a:ext cx="12055091" cy="1346288"/>
            <a:chOff x="0" y="0"/>
            <a:chExt cx="3175003" cy="354578"/>
          </a:xfrm>
        </p:grpSpPr>
        <p:sp>
          <p:nvSpPr>
            <p:cNvPr id="35" name="Freeform 35">
              <a:extLst>
                <a:ext uri="{C183D7F6-B498-43B3-948B-1728B52AA6E4}">
                  <adec:decorative xmlns:adec="http://schemas.microsoft.com/office/drawing/2017/decorative" val="1"/>
                </a:ext>
              </a:extLst>
            </p:cNvPr>
            <p:cNvSpPr/>
            <p:nvPr/>
          </p:nvSpPr>
          <p:spPr>
            <a:xfrm>
              <a:off x="0" y="0"/>
              <a:ext cx="3175003" cy="354578"/>
            </a:xfrm>
            <a:custGeom>
              <a:avLst/>
              <a:gdLst/>
              <a:ahLst/>
              <a:cxnLst/>
              <a:rect l="l" t="t" r="r" b="b"/>
              <a:pathLst>
                <a:path w="3175003" h="354578">
                  <a:moveTo>
                    <a:pt x="31468" y="0"/>
                  </a:moveTo>
                  <a:lnTo>
                    <a:pt x="3143535" y="0"/>
                  </a:lnTo>
                  <a:cubicBezTo>
                    <a:pt x="3160914" y="0"/>
                    <a:pt x="3175003" y="14089"/>
                    <a:pt x="3175003" y="31468"/>
                  </a:cubicBezTo>
                  <a:lnTo>
                    <a:pt x="3175003" y="323109"/>
                  </a:lnTo>
                  <a:cubicBezTo>
                    <a:pt x="3175003" y="340489"/>
                    <a:pt x="3160914" y="354578"/>
                    <a:pt x="3143535" y="354578"/>
                  </a:cubicBezTo>
                  <a:lnTo>
                    <a:pt x="31468" y="354578"/>
                  </a:lnTo>
                  <a:cubicBezTo>
                    <a:pt x="14089" y="354578"/>
                    <a:pt x="0" y="340489"/>
                    <a:pt x="0" y="323109"/>
                  </a:cubicBezTo>
                  <a:lnTo>
                    <a:pt x="0" y="31468"/>
                  </a:lnTo>
                  <a:cubicBezTo>
                    <a:pt x="0" y="14089"/>
                    <a:pt x="14089" y="0"/>
                    <a:pt x="31468" y="0"/>
                  </a:cubicBezTo>
                  <a:close/>
                </a:path>
              </a:pathLst>
            </a:custGeom>
            <a:solidFill>
              <a:srgbClr val="000000"/>
            </a:solidFill>
            <a:ln w="47625" cap="rnd">
              <a:solidFill>
                <a:srgbClr val="21EF80"/>
              </a:solidFill>
              <a:prstDash val="solid"/>
              <a:round/>
            </a:ln>
          </p:spPr>
          <p:txBody>
            <a:bodyPr/>
            <a:lstStyle/>
            <a:p>
              <a:endParaRPr lang="en-US"/>
            </a:p>
          </p:txBody>
        </p:sp>
        <p:sp>
          <p:nvSpPr>
            <p:cNvPr id="36" name="TextBox 36"/>
            <p:cNvSpPr txBox="1"/>
            <p:nvPr/>
          </p:nvSpPr>
          <p:spPr>
            <a:xfrm>
              <a:off x="0" y="-28575"/>
              <a:ext cx="3175003" cy="383153"/>
            </a:xfrm>
            <a:prstGeom prst="rect">
              <a:avLst/>
            </a:prstGeom>
          </p:spPr>
          <p:txBody>
            <a:bodyPr lIns="254000" tIns="254000" rIns="254000" bIns="254000" rtlCol="0" anchor="ctr"/>
            <a:lstStyle/>
            <a:p>
              <a:pPr algn="ctr">
                <a:lnSpc>
                  <a:spcPts val="2100"/>
                </a:lnSpc>
              </a:pPr>
              <a:endParaRPr/>
            </a:p>
          </p:txBody>
        </p:sp>
      </p:grpSp>
      <p:sp>
        <p:nvSpPr>
          <p:cNvPr id="37" name="TextBox 37"/>
          <p:cNvSpPr txBox="1"/>
          <p:nvPr/>
        </p:nvSpPr>
        <p:spPr>
          <a:xfrm>
            <a:off x="1384808" y="921966"/>
            <a:ext cx="10601147" cy="563950"/>
          </a:xfrm>
          <a:prstGeom prst="rect">
            <a:avLst/>
          </a:prstGeom>
        </p:spPr>
        <p:txBody>
          <a:bodyPr lIns="0" tIns="0" rIns="0" bIns="0" rtlCol="0" anchor="t">
            <a:spAutoFit/>
          </a:bodyPr>
          <a:lstStyle/>
          <a:p>
            <a:pPr marL="0" lvl="0" indent="0" algn="l">
              <a:lnSpc>
                <a:spcPts val="4416"/>
              </a:lnSpc>
              <a:spcBef>
                <a:spcPct val="0"/>
              </a:spcBef>
            </a:pPr>
            <a:r>
              <a:rPr lang="en-US" sz="3680" spc="724" dirty="0">
                <a:solidFill>
                  <a:srgbClr val="FFFFFF"/>
                </a:solidFill>
                <a:latin typeface="HK Modular"/>
                <a:ea typeface="HK Modular"/>
                <a:cs typeface="HK Modular"/>
                <a:sym typeface="HK Modular"/>
              </a:rPr>
              <a:t>REMAINING QUESTIONS?</a:t>
            </a:r>
          </a:p>
        </p:txBody>
      </p:sp>
      <p:pic>
        <p:nvPicPr>
          <p:cNvPr id="38" name="Picture 26">
            <a:hlinkClick r:id="" action="ppaction://media"/>
          </p:cNvPr>
          <p:cNvPicPr>
            <a:picLocks noChangeAspect="1"/>
          </p:cNvPicPr>
          <p:nvPr>
            <a:audioFile r:link="rId1"/>
            <p:extLst>
              <p:ext uri="{DAA4B4D4-6D71-4841-9C94-3DE7FCFB9230}">
                <p14:media xmlns:p14="http://schemas.microsoft.com/office/powerpoint/2010/main" r:embed="rId2">
                  <p14:trim end="891.8440000000001"/>
                </p14:media>
              </p:ext>
            </p:extLst>
          </p:nvPr>
        </p:nvPicPr>
        <p:blipFill>
          <a:blip r:embed="rId27"/>
          <a:stretch>
            <a:fillRect/>
          </a:stretch>
        </p:blipFill>
        <p:spPr>
          <a:xfrm>
            <a:off x="8629650" y="4629150"/>
            <a:ext cx="1028700" cy="102870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audio>
              <p:cMediaNode vol="100000" showWhenStopped="0">
                <p:cTn id="2"/>
                <p:tgtEl>
                  <p:spTgt spid="3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85970" y="1971213"/>
            <a:ext cx="18473970" cy="10391608"/>
          </a:xfrm>
          <a:custGeom>
            <a:avLst/>
            <a:gdLst/>
            <a:ahLst/>
            <a:cxnLst/>
            <a:rect l="l" t="t" r="r" b="b"/>
            <a:pathLst>
              <a:path w="18473970" h="10391608">
                <a:moveTo>
                  <a:pt x="0" y="0"/>
                </a:moveTo>
                <a:lnTo>
                  <a:pt x="18473970" y="0"/>
                </a:lnTo>
                <a:lnTo>
                  <a:pt x="18473970" y="10391608"/>
                </a:lnTo>
                <a:lnTo>
                  <a:pt x="0" y="10391608"/>
                </a:lnTo>
                <a:lnTo>
                  <a:pt x="0" y="0"/>
                </a:lnTo>
                <a:close/>
              </a:path>
            </a:pathLst>
          </a:custGeom>
          <a:blipFill>
            <a:blip r:embed="rId2">
              <a:alphaModFix amt="1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descr="pixelated cable tower"/>
          <p:cNvSpPr/>
          <p:nvPr/>
        </p:nvSpPr>
        <p:spPr>
          <a:xfrm>
            <a:off x="-1099006" y="-1298925"/>
            <a:ext cx="5271418" cy="10244805"/>
          </a:xfrm>
          <a:custGeom>
            <a:avLst/>
            <a:gdLst/>
            <a:ahLst/>
            <a:cxnLst/>
            <a:rect l="l" t="t" r="r" b="b"/>
            <a:pathLst>
              <a:path w="5271418" h="10244805">
                <a:moveTo>
                  <a:pt x="0" y="0"/>
                </a:moveTo>
                <a:lnTo>
                  <a:pt x="5271417" y="0"/>
                </a:lnTo>
                <a:lnTo>
                  <a:pt x="5271417" y="10244805"/>
                </a:lnTo>
                <a:lnTo>
                  <a:pt x="0" y="10244805"/>
                </a:lnTo>
                <a:lnTo>
                  <a:pt x="0" y="0"/>
                </a:lnTo>
                <a:close/>
              </a:path>
            </a:pathLst>
          </a:custGeom>
          <a:blipFill>
            <a:blip r:embed="rId4">
              <a:alphaModFix amt="29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descr="pixelated pastel cloud"/>
          <p:cNvSpPr/>
          <p:nvPr/>
        </p:nvSpPr>
        <p:spPr>
          <a:xfrm>
            <a:off x="5182049" y="2934751"/>
            <a:ext cx="2828812" cy="987513"/>
          </a:xfrm>
          <a:custGeom>
            <a:avLst/>
            <a:gdLst/>
            <a:ahLst/>
            <a:cxnLst/>
            <a:rect l="l" t="t" r="r" b="b"/>
            <a:pathLst>
              <a:path w="2828812" h="987513">
                <a:moveTo>
                  <a:pt x="0" y="0"/>
                </a:moveTo>
                <a:lnTo>
                  <a:pt x="2828813" y="0"/>
                </a:lnTo>
                <a:lnTo>
                  <a:pt x="2828813" y="987512"/>
                </a:lnTo>
                <a:lnTo>
                  <a:pt x="0" y="987512"/>
                </a:lnTo>
                <a:lnTo>
                  <a:pt x="0" y="0"/>
                </a:lnTo>
                <a:close/>
              </a:path>
            </a:pathLst>
          </a:custGeom>
          <a:blipFill>
            <a:blip r:embed="rId6">
              <a:alphaModFix amt="18999"/>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descr="pixelated pastel cloud"/>
          <p:cNvSpPr/>
          <p:nvPr/>
        </p:nvSpPr>
        <p:spPr>
          <a:xfrm flipH="1">
            <a:off x="15190678" y="230851"/>
            <a:ext cx="2828812" cy="987513"/>
          </a:xfrm>
          <a:custGeom>
            <a:avLst/>
            <a:gdLst/>
            <a:ahLst/>
            <a:cxnLst/>
            <a:rect l="l" t="t" r="r" b="b"/>
            <a:pathLst>
              <a:path w="2828812" h="987513">
                <a:moveTo>
                  <a:pt x="2828813" y="0"/>
                </a:moveTo>
                <a:lnTo>
                  <a:pt x="0" y="0"/>
                </a:lnTo>
                <a:lnTo>
                  <a:pt x="0" y="987512"/>
                </a:lnTo>
                <a:lnTo>
                  <a:pt x="2828813" y="987512"/>
                </a:lnTo>
                <a:lnTo>
                  <a:pt x="2828813" y="0"/>
                </a:lnTo>
                <a:close/>
              </a:path>
            </a:pathLst>
          </a:custGeom>
          <a:blipFill>
            <a:blip r:embed="rId6">
              <a:alphaModFix amt="18999"/>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6" name="Group 6"/>
          <p:cNvGrpSpPr/>
          <p:nvPr/>
        </p:nvGrpSpPr>
        <p:grpSpPr>
          <a:xfrm>
            <a:off x="7521607" y="1028700"/>
            <a:ext cx="9737693" cy="5405361"/>
            <a:chOff x="0" y="0"/>
            <a:chExt cx="2564660" cy="1423634"/>
          </a:xfrm>
        </p:grpSpPr>
        <p:sp>
          <p:nvSpPr>
            <p:cNvPr id="7" name="Freeform 7">
              <a:extLst>
                <a:ext uri="{C183D7F6-B498-43B3-948B-1728B52AA6E4}">
                  <adec:decorative xmlns:adec="http://schemas.microsoft.com/office/drawing/2017/decorative" val="1"/>
                </a:ext>
              </a:extLst>
            </p:cNvPr>
            <p:cNvSpPr/>
            <p:nvPr/>
          </p:nvSpPr>
          <p:spPr>
            <a:xfrm>
              <a:off x="0" y="0"/>
              <a:ext cx="2564660" cy="1423634"/>
            </a:xfrm>
            <a:custGeom>
              <a:avLst/>
              <a:gdLst/>
              <a:ahLst/>
              <a:cxnLst/>
              <a:rect l="l" t="t" r="r" b="b"/>
              <a:pathLst>
                <a:path w="2564660" h="1423634">
                  <a:moveTo>
                    <a:pt x="38957" y="0"/>
                  </a:moveTo>
                  <a:lnTo>
                    <a:pt x="2525702" y="0"/>
                  </a:lnTo>
                  <a:cubicBezTo>
                    <a:pt x="2536035" y="0"/>
                    <a:pt x="2545943" y="4104"/>
                    <a:pt x="2553249" y="11410"/>
                  </a:cubicBezTo>
                  <a:cubicBezTo>
                    <a:pt x="2560555" y="18716"/>
                    <a:pt x="2564660" y="28625"/>
                    <a:pt x="2564660" y="38957"/>
                  </a:cubicBezTo>
                  <a:lnTo>
                    <a:pt x="2564660" y="1384677"/>
                  </a:lnTo>
                  <a:cubicBezTo>
                    <a:pt x="2564660" y="1395009"/>
                    <a:pt x="2560555" y="1404918"/>
                    <a:pt x="2553249" y="1412224"/>
                  </a:cubicBezTo>
                  <a:cubicBezTo>
                    <a:pt x="2545943" y="1419530"/>
                    <a:pt x="2536035" y="1423634"/>
                    <a:pt x="2525702" y="1423634"/>
                  </a:cubicBezTo>
                  <a:lnTo>
                    <a:pt x="38957" y="1423634"/>
                  </a:lnTo>
                  <a:cubicBezTo>
                    <a:pt x="28625" y="1423634"/>
                    <a:pt x="18716" y="1419530"/>
                    <a:pt x="11410" y="1412224"/>
                  </a:cubicBezTo>
                  <a:cubicBezTo>
                    <a:pt x="4104" y="1404918"/>
                    <a:pt x="0" y="1395009"/>
                    <a:pt x="0" y="1384677"/>
                  </a:cubicBezTo>
                  <a:lnTo>
                    <a:pt x="0" y="38957"/>
                  </a:lnTo>
                  <a:cubicBezTo>
                    <a:pt x="0" y="28625"/>
                    <a:pt x="4104" y="18716"/>
                    <a:pt x="11410" y="11410"/>
                  </a:cubicBezTo>
                  <a:cubicBezTo>
                    <a:pt x="18716" y="4104"/>
                    <a:pt x="28625" y="0"/>
                    <a:pt x="38957" y="0"/>
                  </a:cubicBezTo>
                  <a:close/>
                </a:path>
              </a:pathLst>
            </a:custGeom>
            <a:solidFill>
              <a:srgbClr val="000000"/>
            </a:solidFill>
            <a:ln w="47625" cap="rnd">
              <a:solidFill>
                <a:srgbClr val="21EF80"/>
              </a:solidFill>
              <a:prstDash val="solid"/>
              <a:round/>
            </a:ln>
          </p:spPr>
          <p:txBody>
            <a:bodyPr/>
            <a:lstStyle/>
            <a:p>
              <a:endParaRPr lang="en-US"/>
            </a:p>
          </p:txBody>
        </p:sp>
        <p:sp>
          <p:nvSpPr>
            <p:cNvPr id="8" name="TextBox 8"/>
            <p:cNvSpPr txBox="1"/>
            <p:nvPr/>
          </p:nvSpPr>
          <p:spPr>
            <a:xfrm>
              <a:off x="0" y="-28575"/>
              <a:ext cx="2564660" cy="1452209"/>
            </a:xfrm>
            <a:prstGeom prst="rect">
              <a:avLst/>
            </a:prstGeom>
          </p:spPr>
          <p:txBody>
            <a:bodyPr lIns="254000" tIns="254000" rIns="254000" bIns="254000" rtlCol="0" anchor="ctr"/>
            <a:lstStyle/>
            <a:p>
              <a:pPr algn="ctr">
                <a:lnSpc>
                  <a:spcPts val="2100"/>
                </a:lnSpc>
              </a:pPr>
              <a:endParaRPr/>
            </a:p>
          </p:txBody>
        </p:sp>
      </p:grpSp>
      <p:sp>
        <p:nvSpPr>
          <p:cNvPr id="9" name="Freeform 9" descr="pixelated park bench  "/>
          <p:cNvSpPr/>
          <p:nvPr/>
        </p:nvSpPr>
        <p:spPr>
          <a:xfrm>
            <a:off x="7191297" y="7989236"/>
            <a:ext cx="3615824" cy="1715873"/>
          </a:xfrm>
          <a:custGeom>
            <a:avLst/>
            <a:gdLst/>
            <a:ahLst/>
            <a:cxnLst/>
            <a:rect l="l" t="t" r="r" b="b"/>
            <a:pathLst>
              <a:path w="3615824" h="1715873">
                <a:moveTo>
                  <a:pt x="0" y="0"/>
                </a:moveTo>
                <a:lnTo>
                  <a:pt x="3615823" y="0"/>
                </a:lnTo>
                <a:lnTo>
                  <a:pt x="3615823" y="1715873"/>
                </a:lnTo>
                <a:lnTo>
                  <a:pt x="0" y="17158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descr="pixelated bus stop"/>
          <p:cNvSpPr/>
          <p:nvPr/>
        </p:nvSpPr>
        <p:spPr>
          <a:xfrm>
            <a:off x="-211930" y="4567873"/>
            <a:ext cx="6808385" cy="5137236"/>
          </a:xfrm>
          <a:custGeom>
            <a:avLst/>
            <a:gdLst/>
            <a:ahLst/>
            <a:cxnLst/>
            <a:rect l="l" t="t" r="r" b="b"/>
            <a:pathLst>
              <a:path w="6808385" h="5137236">
                <a:moveTo>
                  <a:pt x="0" y="0"/>
                </a:moveTo>
                <a:lnTo>
                  <a:pt x="6808386" y="0"/>
                </a:lnTo>
                <a:lnTo>
                  <a:pt x="6808386" y="5137236"/>
                </a:lnTo>
                <a:lnTo>
                  <a:pt x="0" y="513723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descr="pixelated car"/>
          <p:cNvSpPr/>
          <p:nvPr/>
        </p:nvSpPr>
        <p:spPr>
          <a:xfrm>
            <a:off x="-641278" y="7099525"/>
            <a:ext cx="7237734" cy="2605584"/>
          </a:xfrm>
          <a:custGeom>
            <a:avLst/>
            <a:gdLst/>
            <a:ahLst/>
            <a:cxnLst/>
            <a:rect l="l" t="t" r="r" b="b"/>
            <a:pathLst>
              <a:path w="7237734" h="2605584">
                <a:moveTo>
                  <a:pt x="0" y="0"/>
                </a:moveTo>
                <a:lnTo>
                  <a:pt x="7237734" y="0"/>
                </a:lnTo>
                <a:lnTo>
                  <a:pt x="7237734" y="2605584"/>
                </a:lnTo>
                <a:lnTo>
                  <a:pt x="0" y="260558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12" name="Group 12"/>
          <p:cNvGrpSpPr/>
          <p:nvPr/>
        </p:nvGrpSpPr>
        <p:grpSpPr>
          <a:xfrm>
            <a:off x="0" y="9705109"/>
            <a:ext cx="18288000" cy="1163782"/>
            <a:chOff x="0" y="0"/>
            <a:chExt cx="24384000" cy="1551709"/>
          </a:xfrm>
        </p:grpSpPr>
        <p:sp>
          <p:nvSpPr>
            <p:cNvPr id="13" name="Freeform 13"/>
            <p:cNvSpPr/>
            <p:nvPr/>
          </p:nvSpPr>
          <p:spPr>
            <a:xfrm>
              <a:off x="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4" name="Freeform 14"/>
            <p:cNvSpPr/>
            <p:nvPr/>
          </p:nvSpPr>
          <p:spPr>
            <a:xfrm>
              <a:off x="8128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5" name="Freeform 15"/>
            <p:cNvSpPr/>
            <p:nvPr/>
          </p:nvSpPr>
          <p:spPr>
            <a:xfrm>
              <a:off x="16256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grpSp>
      <p:sp>
        <p:nvSpPr>
          <p:cNvPr id="16" name="Freeform 16" descr="pixelated flower bush"/>
          <p:cNvSpPr/>
          <p:nvPr/>
        </p:nvSpPr>
        <p:spPr>
          <a:xfrm>
            <a:off x="11602934" y="8186651"/>
            <a:ext cx="5219700" cy="1518458"/>
          </a:xfrm>
          <a:custGeom>
            <a:avLst/>
            <a:gdLst/>
            <a:ahLst/>
            <a:cxnLst/>
            <a:rect l="l" t="t" r="r" b="b"/>
            <a:pathLst>
              <a:path w="5219700" h="1518458">
                <a:moveTo>
                  <a:pt x="0" y="0"/>
                </a:moveTo>
                <a:lnTo>
                  <a:pt x="5219700" y="0"/>
                </a:lnTo>
                <a:lnTo>
                  <a:pt x="5219700" y="1518458"/>
                </a:lnTo>
                <a:lnTo>
                  <a:pt x="0" y="151845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7" name="Freeform 17" descr="pixelated flower bush"/>
          <p:cNvSpPr/>
          <p:nvPr/>
        </p:nvSpPr>
        <p:spPr>
          <a:xfrm>
            <a:off x="15950489" y="8186651"/>
            <a:ext cx="5219700" cy="1518458"/>
          </a:xfrm>
          <a:custGeom>
            <a:avLst/>
            <a:gdLst/>
            <a:ahLst/>
            <a:cxnLst/>
            <a:rect l="l" t="t" r="r" b="b"/>
            <a:pathLst>
              <a:path w="5219700" h="1518458">
                <a:moveTo>
                  <a:pt x="0" y="0"/>
                </a:moveTo>
                <a:lnTo>
                  <a:pt x="5219701" y="0"/>
                </a:lnTo>
                <a:lnTo>
                  <a:pt x="5219701" y="1518458"/>
                </a:lnTo>
                <a:lnTo>
                  <a:pt x="0" y="151845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8" name="Freeform 18" descr="pixelated Menu button"/>
          <p:cNvSpPr/>
          <p:nvPr/>
        </p:nvSpPr>
        <p:spPr>
          <a:xfrm>
            <a:off x="1028700" y="1028700"/>
            <a:ext cx="2196534" cy="942513"/>
          </a:xfrm>
          <a:custGeom>
            <a:avLst/>
            <a:gdLst/>
            <a:ahLst/>
            <a:cxnLst/>
            <a:rect l="l" t="t" r="r" b="b"/>
            <a:pathLst>
              <a:path w="2196534" h="942513">
                <a:moveTo>
                  <a:pt x="0" y="0"/>
                </a:moveTo>
                <a:lnTo>
                  <a:pt x="2196534" y="0"/>
                </a:lnTo>
                <a:lnTo>
                  <a:pt x="2196534" y="942513"/>
                </a:lnTo>
                <a:lnTo>
                  <a:pt x="0" y="94251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pic>
        <p:nvPicPr>
          <p:cNvPr id="19" name="Picture 19" descr="pixelated health bar with pulsing motion"/>
          <p:cNvPicPr>
            <a:picLocks noChangeAspect="1"/>
          </p:cNvPicPr>
          <p:nvPr/>
        </p:nvPicPr>
        <p:blipFill>
          <a:blip r:embed="rId20"/>
          <a:srcRect/>
          <a:stretch>
            <a:fillRect/>
          </a:stretch>
        </p:blipFill>
        <p:spPr>
          <a:xfrm>
            <a:off x="3576727" y="1218363"/>
            <a:ext cx="1877287" cy="563186"/>
          </a:xfrm>
          <a:prstGeom prst="rect">
            <a:avLst/>
          </a:prstGeom>
        </p:spPr>
      </p:pic>
      <p:sp>
        <p:nvSpPr>
          <p:cNvPr id="20" name="TextBox 20"/>
          <p:cNvSpPr txBox="1"/>
          <p:nvPr/>
        </p:nvSpPr>
        <p:spPr>
          <a:xfrm>
            <a:off x="8999208" y="3412792"/>
            <a:ext cx="7526972" cy="637176"/>
          </a:xfrm>
          <a:prstGeom prst="rect">
            <a:avLst/>
          </a:prstGeom>
        </p:spPr>
        <p:txBody>
          <a:bodyPr lIns="0" tIns="0" rIns="0" bIns="0" rtlCol="0" anchor="t">
            <a:spAutoFit/>
          </a:bodyPr>
          <a:lstStyle/>
          <a:p>
            <a:pPr marL="0" lvl="0" indent="0" algn="l">
              <a:lnSpc>
                <a:spcPts val="5075"/>
              </a:lnSpc>
              <a:spcBef>
                <a:spcPct val="0"/>
              </a:spcBef>
            </a:pPr>
            <a:r>
              <a:rPr lang="en-US" sz="4229" spc="833">
                <a:solidFill>
                  <a:srgbClr val="FFFFFF"/>
                </a:solidFill>
                <a:latin typeface="HK Modular"/>
                <a:ea typeface="HK Modular"/>
                <a:cs typeface="HK Modular"/>
                <a:sym typeface="HK Modular"/>
              </a:rPr>
              <a:t>NEXT STEP</a:t>
            </a:r>
          </a:p>
        </p:txBody>
      </p:sp>
      <p:sp>
        <p:nvSpPr>
          <p:cNvPr id="21" name="Freeform 21" descr="pixelated arrow pointing to the right"/>
          <p:cNvSpPr/>
          <p:nvPr/>
        </p:nvSpPr>
        <p:spPr>
          <a:xfrm flipH="1">
            <a:off x="14786412" y="3428507"/>
            <a:ext cx="762229" cy="710952"/>
          </a:xfrm>
          <a:custGeom>
            <a:avLst/>
            <a:gdLst/>
            <a:ahLst/>
            <a:cxnLst/>
            <a:rect l="l" t="t" r="r" b="b"/>
            <a:pathLst>
              <a:path w="762229" h="710952">
                <a:moveTo>
                  <a:pt x="762229" y="0"/>
                </a:moveTo>
                <a:lnTo>
                  <a:pt x="0" y="0"/>
                </a:lnTo>
                <a:lnTo>
                  <a:pt x="0" y="710952"/>
                </a:lnTo>
                <a:lnTo>
                  <a:pt x="762229" y="710952"/>
                </a:lnTo>
                <a:lnTo>
                  <a:pt x="762229"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81C1C"/>
        </a:solidFill>
        <a:effectLst/>
      </p:bgPr>
    </p:bg>
    <p:spTree>
      <p:nvGrpSpPr>
        <p:cNvPr id="1" name=""/>
        <p:cNvGrpSpPr/>
        <p:nvPr/>
      </p:nvGrpSpPr>
      <p:grpSpPr>
        <a:xfrm>
          <a:off x="0" y="0"/>
          <a:ext cx="0" cy="0"/>
          <a:chOff x="0" y="0"/>
          <a:chExt cx="0" cy="0"/>
        </a:xfrm>
      </p:grpSpPr>
      <p:sp>
        <p:nvSpPr>
          <p:cNvPr id="2" name="Freeform 2" descr="pixelated cable tower"/>
          <p:cNvSpPr/>
          <p:nvPr/>
        </p:nvSpPr>
        <p:spPr>
          <a:xfrm>
            <a:off x="-1053354" y="42195"/>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3">
              <a:alphaModFix amt="29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061970" y="1799560"/>
            <a:ext cx="16164060" cy="6687880"/>
          </a:xfrm>
          <a:custGeom>
            <a:avLst/>
            <a:gdLst/>
            <a:ahLst/>
            <a:cxnLst/>
            <a:rect l="l" t="t" r="r" b="b"/>
            <a:pathLst>
              <a:path w="16164060" h="6687880">
                <a:moveTo>
                  <a:pt x="0" y="0"/>
                </a:moveTo>
                <a:lnTo>
                  <a:pt x="16164060" y="0"/>
                </a:lnTo>
                <a:lnTo>
                  <a:pt x="16164060" y="6687880"/>
                </a:lnTo>
                <a:lnTo>
                  <a:pt x="0" y="66878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4936283" y="3216980"/>
            <a:ext cx="736939" cy="736939"/>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6" name="TextBox 6"/>
            <p:cNvSpPr txBox="1"/>
            <p:nvPr/>
          </p:nvSpPr>
          <p:spPr>
            <a:xfrm>
              <a:off x="76200" y="114300"/>
              <a:ext cx="660400" cy="622300"/>
            </a:xfrm>
            <a:prstGeom prst="rect">
              <a:avLst/>
            </a:prstGeom>
          </p:spPr>
          <p:txBody>
            <a:bodyPr lIns="50800" tIns="50800" rIns="50800" bIns="50800" rtlCol="0" anchor="ctr"/>
            <a:lstStyle/>
            <a:p>
              <a:pPr algn="ctr">
                <a:lnSpc>
                  <a:spcPts val="2391"/>
                </a:lnSpc>
              </a:pPr>
              <a:r>
                <a:rPr lang="en-US" sz="2299">
                  <a:solidFill>
                    <a:srgbClr val="000000"/>
                  </a:solidFill>
                  <a:latin typeface="Hussar Bold"/>
                  <a:ea typeface="Hussar Bold"/>
                  <a:cs typeface="Hussar Bold"/>
                  <a:sym typeface="Hussar Bold"/>
                </a:rPr>
                <a:t>1</a:t>
              </a:r>
            </a:p>
          </p:txBody>
        </p:sp>
      </p:grpSp>
      <p:grpSp>
        <p:nvGrpSpPr>
          <p:cNvPr id="7" name="Group 7"/>
          <p:cNvGrpSpPr/>
          <p:nvPr/>
        </p:nvGrpSpPr>
        <p:grpSpPr>
          <a:xfrm>
            <a:off x="4936283" y="5792787"/>
            <a:ext cx="736939" cy="73693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9" name="TextBox 9"/>
            <p:cNvSpPr txBox="1"/>
            <p:nvPr/>
          </p:nvSpPr>
          <p:spPr>
            <a:xfrm>
              <a:off x="76200" y="114300"/>
              <a:ext cx="660400" cy="622300"/>
            </a:xfrm>
            <a:prstGeom prst="rect">
              <a:avLst/>
            </a:prstGeom>
          </p:spPr>
          <p:txBody>
            <a:bodyPr lIns="50800" tIns="50800" rIns="50800" bIns="50800" rtlCol="0" anchor="ctr"/>
            <a:lstStyle/>
            <a:p>
              <a:pPr algn="ctr">
                <a:lnSpc>
                  <a:spcPts val="2391"/>
                </a:lnSpc>
              </a:pPr>
              <a:r>
                <a:rPr lang="en-US" sz="2299">
                  <a:solidFill>
                    <a:srgbClr val="000000"/>
                  </a:solidFill>
                  <a:latin typeface="Hussar Bold"/>
                  <a:ea typeface="Hussar Bold"/>
                  <a:cs typeface="Hussar Bold"/>
                  <a:sym typeface="Hussar Bold"/>
                </a:rPr>
                <a:t>2</a:t>
              </a:r>
            </a:p>
          </p:txBody>
        </p:sp>
      </p:grpSp>
      <p:sp>
        <p:nvSpPr>
          <p:cNvPr id="10" name="TextBox 10"/>
          <p:cNvSpPr txBox="1"/>
          <p:nvPr/>
        </p:nvSpPr>
        <p:spPr>
          <a:xfrm>
            <a:off x="6041691" y="3102680"/>
            <a:ext cx="8403365" cy="1084473"/>
          </a:xfrm>
          <a:prstGeom prst="rect">
            <a:avLst/>
          </a:prstGeom>
        </p:spPr>
        <p:txBody>
          <a:bodyPr lIns="0" tIns="0" rIns="0" bIns="0" rtlCol="0" anchor="t">
            <a:spAutoFit/>
          </a:bodyPr>
          <a:lstStyle/>
          <a:p>
            <a:pPr algn="l">
              <a:lnSpc>
                <a:spcPts val="4439"/>
              </a:lnSpc>
            </a:pPr>
            <a:r>
              <a:rPr lang="en-US" sz="2690">
                <a:solidFill>
                  <a:srgbClr val="FFD15E"/>
                </a:solidFill>
                <a:latin typeface="Hussar Bold"/>
                <a:ea typeface="Hussar Bold"/>
                <a:cs typeface="Hussar Bold"/>
                <a:sym typeface="Hussar Bold"/>
              </a:rPr>
              <a:t>Define goals, roles,</a:t>
            </a:r>
            <a:r>
              <a:rPr lang="en-US" sz="2690">
                <a:solidFill>
                  <a:srgbClr val="FFFFFF"/>
                </a:solidFill>
                <a:latin typeface="Hussar Bold"/>
                <a:ea typeface="Hussar Bold"/>
                <a:cs typeface="Hussar Bold"/>
                <a:sym typeface="Hussar Bold"/>
              </a:rPr>
              <a:t> stakeholders and outline the core game concept.</a:t>
            </a:r>
          </a:p>
        </p:txBody>
      </p:sp>
      <p:sp>
        <p:nvSpPr>
          <p:cNvPr id="11" name="TextBox 11"/>
          <p:cNvSpPr txBox="1"/>
          <p:nvPr/>
        </p:nvSpPr>
        <p:spPr>
          <a:xfrm>
            <a:off x="6041691" y="5423572"/>
            <a:ext cx="7490315" cy="1646448"/>
          </a:xfrm>
          <a:prstGeom prst="rect">
            <a:avLst/>
          </a:prstGeom>
        </p:spPr>
        <p:txBody>
          <a:bodyPr lIns="0" tIns="0" rIns="0" bIns="0" rtlCol="0" anchor="t">
            <a:spAutoFit/>
          </a:bodyPr>
          <a:lstStyle/>
          <a:p>
            <a:pPr algn="l">
              <a:lnSpc>
                <a:spcPts val="4439"/>
              </a:lnSpc>
            </a:pPr>
            <a:r>
              <a:rPr lang="en-US" sz="2690">
                <a:solidFill>
                  <a:srgbClr val="FFD15E"/>
                </a:solidFill>
                <a:latin typeface="Hussar Bold"/>
                <a:ea typeface="Hussar Bold"/>
                <a:cs typeface="Hussar Bold"/>
                <a:sym typeface="Hussar Bold"/>
              </a:rPr>
              <a:t>Plan and Budget</a:t>
            </a:r>
          </a:p>
          <a:p>
            <a:pPr algn="l">
              <a:lnSpc>
                <a:spcPts val="4439"/>
              </a:lnSpc>
            </a:pPr>
            <a:r>
              <a:rPr lang="en-US" sz="2690">
                <a:solidFill>
                  <a:srgbClr val="FFFFFF"/>
                </a:solidFill>
                <a:latin typeface="Hussar Bold"/>
                <a:ea typeface="Hussar Bold"/>
                <a:cs typeface="Hussar Bold"/>
                <a:sym typeface="Hussar Bold"/>
              </a:rPr>
              <a:t>Develop a detailed proposal, timeline and budget to guide development.</a:t>
            </a:r>
          </a:p>
        </p:txBody>
      </p:sp>
      <p:sp>
        <p:nvSpPr>
          <p:cNvPr id="12" name="Freeform 12">
            <a:extLst>
              <a:ext uri="{C183D7F6-B498-43B3-948B-1728B52AA6E4}">
                <adec:decorative xmlns:adec="http://schemas.microsoft.com/office/drawing/2017/decorative" val="1"/>
              </a:ext>
            </a:extLst>
          </p:cNvPr>
          <p:cNvSpPr/>
          <p:nvPr/>
        </p:nvSpPr>
        <p:spPr>
          <a:xfrm>
            <a:off x="0" y="2564695"/>
            <a:ext cx="18473970" cy="10391608"/>
          </a:xfrm>
          <a:custGeom>
            <a:avLst/>
            <a:gdLst/>
            <a:ahLst/>
            <a:cxnLst/>
            <a:rect l="l" t="t" r="r" b="b"/>
            <a:pathLst>
              <a:path w="18473970" h="10391608">
                <a:moveTo>
                  <a:pt x="0" y="0"/>
                </a:moveTo>
                <a:lnTo>
                  <a:pt x="18473970" y="0"/>
                </a:lnTo>
                <a:lnTo>
                  <a:pt x="18473970" y="10391608"/>
                </a:lnTo>
                <a:lnTo>
                  <a:pt x="0" y="10391608"/>
                </a:lnTo>
                <a:lnTo>
                  <a:pt x="0" y="0"/>
                </a:lnTo>
                <a:close/>
              </a:path>
            </a:pathLst>
          </a:custGeom>
          <a:blipFill>
            <a:blip r:embed="rId7">
              <a:alphaModFix amt="14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Freeform 13" descr="pixelated flower bush"/>
          <p:cNvSpPr/>
          <p:nvPr/>
        </p:nvSpPr>
        <p:spPr>
          <a:xfrm>
            <a:off x="11788903" y="9099700"/>
            <a:ext cx="5219700" cy="1518458"/>
          </a:xfrm>
          <a:custGeom>
            <a:avLst/>
            <a:gdLst/>
            <a:ahLst/>
            <a:cxnLst/>
            <a:rect l="l" t="t" r="r" b="b"/>
            <a:pathLst>
              <a:path w="5219700" h="1518458">
                <a:moveTo>
                  <a:pt x="0" y="0"/>
                </a:moveTo>
                <a:lnTo>
                  <a:pt x="5219701" y="0"/>
                </a:lnTo>
                <a:lnTo>
                  <a:pt x="5219701" y="1518459"/>
                </a:lnTo>
                <a:lnTo>
                  <a:pt x="0" y="151845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descr="pixelated flower bush"/>
          <p:cNvSpPr/>
          <p:nvPr/>
        </p:nvSpPr>
        <p:spPr>
          <a:xfrm>
            <a:off x="16136459" y="9099700"/>
            <a:ext cx="5219700" cy="1518458"/>
          </a:xfrm>
          <a:custGeom>
            <a:avLst/>
            <a:gdLst/>
            <a:ahLst/>
            <a:cxnLst/>
            <a:rect l="l" t="t" r="r" b="b"/>
            <a:pathLst>
              <a:path w="5219700" h="1518458">
                <a:moveTo>
                  <a:pt x="0" y="0"/>
                </a:moveTo>
                <a:lnTo>
                  <a:pt x="5219700" y="0"/>
                </a:lnTo>
                <a:lnTo>
                  <a:pt x="5219700" y="1518459"/>
                </a:lnTo>
                <a:lnTo>
                  <a:pt x="0" y="151845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1C1C"/>
        </a:solidFill>
        <a:effectLst/>
      </p:bgPr>
    </p:bg>
    <p:spTree>
      <p:nvGrpSpPr>
        <p:cNvPr id="1" name=""/>
        <p:cNvGrpSpPr/>
        <p:nvPr/>
      </p:nvGrpSpPr>
      <p:grpSpPr>
        <a:xfrm>
          <a:off x="0" y="0"/>
          <a:ext cx="0" cy="0"/>
          <a:chOff x="0" y="0"/>
          <a:chExt cx="0" cy="0"/>
        </a:xfrm>
      </p:grpSpPr>
      <p:sp>
        <p:nvSpPr>
          <p:cNvPr id="2" name="Freeform 2" descr="pixelated cable tower"/>
          <p:cNvSpPr/>
          <p:nvPr/>
        </p:nvSpPr>
        <p:spPr>
          <a:xfrm>
            <a:off x="-1053354" y="42195"/>
            <a:ext cx="5271418" cy="10244805"/>
          </a:xfrm>
          <a:custGeom>
            <a:avLst/>
            <a:gdLst/>
            <a:ahLst/>
            <a:cxnLst/>
            <a:rect l="l" t="t" r="r" b="b"/>
            <a:pathLst>
              <a:path w="5271418" h="10244805">
                <a:moveTo>
                  <a:pt x="0" y="0"/>
                </a:moveTo>
                <a:lnTo>
                  <a:pt x="5271418" y="0"/>
                </a:lnTo>
                <a:lnTo>
                  <a:pt x="5271418" y="10244805"/>
                </a:lnTo>
                <a:lnTo>
                  <a:pt x="0" y="10244805"/>
                </a:lnTo>
                <a:lnTo>
                  <a:pt x="0" y="0"/>
                </a:lnTo>
                <a:close/>
              </a:path>
            </a:pathLst>
          </a:custGeom>
          <a:blipFill>
            <a:blip r:embed="rId3">
              <a:alphaModFix amt="29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061970" y="1799560"/>
            <a:ext cx="16164060" cy="6687880"/>
          </a:xfrm>
          <a:custGeom>
            <a:avLst/>
            <a:gdLst/>
            <a:ahLst/>
            <a:cxnLst/>
            <a:rect l="l" t="t" r="r" b="b"/>
            <a:pathLst>
              <a:path w="16164060" h="6687880">
                <a:moveTo>
                  <a:pt x="0" y="0"/>
                </a:moveTo>
                <a:lnTo>
                  <a:pt x="16164060" y="0"/>
                </a:lnTo>
                <a:lnTo>
                  <a:pt x="16164060" y="6687880"/>
                </a:lnTo>
                <a:lnTo>
                  <a:pt x="0" y="66878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4890630" y="2935992"/>
            <a:ext cx="736939" cy="736939"/>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6" name="TextBox 6"/>
            <p:cNvSpPr txBox="1"/>
            <p:nvPr/>
          </p:nvSpPr>
          <p:spPr>
            <a:xfrm>
              <a:off x="76200" y="114300"/>
              <a:ext cx="660400" cy="622300"/>
            </a:xfrm>
            <a:prstGeom prst="rect">
              <a:avLst/>
            </a:prstGeom>
          </p:spPr>
          <p:txBody>
            <a:bodyPr lIns="50800" tIns="50800" rIns="50800" bIns="50800" rtlCol="0" anchor="ctr"/>
            <a:lstStyle/>
            <a:p>
              <a:pPr algn="ctr">
                <a:lnSpc>
                  <a:spcPts val="2391"/>
                </a:lnSpc>
              </a:pPr>
              <a:r>
                <a:rPr lang="en-US" sz="2299">
                  <a:solidFill>
                    <a:srgbClr val="000000"/>
                  </a:solidFill>
                  <a:latin typeface="Hussar Bold"/>
                  <a:ea typeface="Hussar Bold"/>
                  <a:cs typeface="Hussar Bold"/>
                  <a:sym typeface="Hussar Bold"/>
                </a:rPr>
                <a:t>3</a:t>
              </a:r>
            </a:p>
          </p:txBody>
        </p:sp>
      </p:grpSp>
      <p:grpSp>
        <p:nvGrpSpPr>
          <p:cNvPr id="7" name="Group 7"/>
          <p:cNvGrpSpPr/>
          <p:nvPr/>
        </p:nvGrpSpPr>
        <p:grpSpPr>
          <a:xfrm>
            <a:off x="4890630" y="5511800"/>
            <a:ext cx="736939" cy="73693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9" name="TextBox 9"/>
            <p:cNvSpPr txBox="1"/>
            <p:nvPr/>
          </p:nvSpPr>
          <p:spPr>
            <a:xfrm>
              <a:off x="76200" y="114300"/>
              <a:ext cx="660400" cy="622300"/>
            </a:xfrm>
            <a:prstGeom prst="rect">
              <a:avLst/>
            </a:prstGeom>
          </p:spPr>
          <p:txBody>
            <a:bodyPr lIns="50800" tIns="50800" rIns="50800" bIns="50800" rtlCol="0" anchor="ctr"/>
            <a:lstStyle/>
            <a:p>
              <a:pPr algn="ctr">
                <a:lnSpc>
                  <a:spcPts val="2391"/>
                </a:lnSpc>
              </a:pPr>
              <a:r>
                <a:rPr lang="en-US" sz="2299">
                  <a:solidFill>
                    <a:srgbClr val="000000"/>
                  </a:solidFill>
                  <a:latin typeface="Hussar Bold"/>
                  <a:ea typeface="Hussar Bold"/>
                  <a:cs typeface="Hussar Bold"/>
                  <a:sym typeface="Hussar Bold"/>
                </a:rPr>
                <a:t>4</a:t>
              </a:r>
            </a:p>
          </p:txBody>
        </p:sp>
      </p:grpSp>
      <p:sp>
        <p:nvSpPr>
          <p:cNvPr id="10" name="TextBox 10"/>
          <p:cNvSpPr txBox="1"/>
          <p:nvPr/>
        </p:nvSpPr>
        <p:spPr>
          <a:xfrm>
            <a:off x="5996038" y="2821692"/>
            <a:ext cx="8403365" cy="1646448"/>
          </a:xfrm>
          <a:prstGeom prst="rect">
            <a:avLst/>
          </a:prstGeom>
        </p:spPr>
        <p:txBody>
          <a:bodyPr lIns="0" tIns="0" rIns="0" bIns="0" rtlCol="0" anchor="t">
            <a:spAutoFit/>
          </a:bodyPr>
          <a:lstStyle/>
          <a:p>
            <a:pPr algn="l">
              <a:lnSpc>
                <a:spcPts val="4439"/>
              </a:lnSpc>
            </a:pPr>
            <a:r>
              <a:rPr lang="en-US" sz="2690">
                <a:solidFill>
                  <a:srgbClr val="FFD15E"/>
                </a:solidFill>
                <a:latin typeface="Hussar Bold"/>
                <a:ea typeface="Hussar Bold"/>
                <a:cs typeface="Hussar Bold"/>
                <a:sym typeface="Hussar Bold"/>
              </a:rPr>
              <a:t>Identify Funders</a:t>
            </a:r>
          </a:p>
          <a:p>
            <a:pPr algn="l">
              <a:lnSpc>
                <a:spcPts val="4439"/>
              </a:lnSpc>
            </a:pPr>
            <a:r>
              <a:rPr lang="en-US" sz="2690">
                <a:solidFill>
                  <a:srgbClr val="FFFFFF"/>
                </a:solidFill>
                <a:latin typeface="Hussar Bold"/>
                <a:ea typeface="Hussar Bold"/>
                <a:cs typeface="Hussar Bold"/>
                <a:sym typeface="Hussar Bold"/>
              </a:rPr>
              <a:t>Research and approach aligned donors, partners and funding opportunities.</a:t>
            </a:r>
          </a:p>
        </p:txBody>
      </p:sp>
      <p:sp>
        <p:nvSpPr>
          <p:cNvPr id="11" name="TextBox 11"/>
          <p:cNvSpPr txBox="1"/>
          <p:nvPr/>
        </p:nvSpPr>
        <p:spPr>
          <a:xfrm>
            <a:off x="5996038" y="5142585"/>
            <a:ext cx="7627273" cy="2208423"/>
          </a:xfrm>
          <a:prstGeom prst="rect">
            <a:avLst/>
          </a:prstGeom>
        </p:spPr>
        <p:txBody>
          <a:bodyPr lIns="0" tIns="0" rIns="0" bIns="0" rtlCol="0" anchor="t">
            <a:spAutoFit/>
          </a:bodyPr>
          <a:lstStyle/>
          <a:p>
            <a:pPr algn="l">
              <a:lnSpc>
                <a:spcPts val="4439"/>
              </a:lnSpc>
            </a:pPr>
            <a:r>
              <a:rPr lang="en-US" sz="2690">
                <a:solidFill>
                  <a:srgbClr val="FFD15E"/>
                </a:solidFill>
                <a:latin typeface="Hussar Bold"/>
                <a:ea typeface="Hussar Bold"/>
                <a:cs typeface="Hussar Bold"/>
                <a:sym typeface="Hussar Bold"/>
              </a:rPr>
              <a:t>Engage and Co-Create</a:t>
            </a:r>
          </a:p>
          <a:p>
            <a:pPr algn="l">
              <a:lnSpc>
                <a:spcPts val="4439"/>
              </a:lnSpc>
            </a:pPr>
            <a:r>
              <a:rPr lang="en-US" sz="2690">
                <a:solidFill>
                  <a:srgbClr val="FFFFFF"/>
                </a:solidFill>
                <a:latin typeface="Hussar Bold"/>
                <a:ea typeface="Hussar Bold"/>
                <a:cs typeface="Hussar Bold"/>
                <a:sym typeface="Hussar Bold"/>
              </a:rPr>
              <a:t>Collaborate with communities to shape the content, then prototype and iterate based on feedback.</a:t>
            </a:r>
          </a:p>
        </p:txBody>
      </p:sp>
      <p:sp>
        <p:nvSpPr>
          <p:cNvPr id="12" name="Freeform 12">
            <a:extLst>
              <a:ext uri="{C183D7F6-B498-43B3-948B-1728B52AA6E4}">
                <adec:decorative xmlns:adec="http://schemas.microsoft.com/office/drawing/2017/decorative" val="1"/>
              </a:ext>
            </a:extLst>
          </p:cNvPr>
          <p:cNvSpPr/>
          <p:nvPr/>
        </p:nvSpPr>
        <p:spPr>
          <a:xfrm>
            <a:off x="0" y="-52304"/>
            <a:ext cx="18473970" cy="10391608"/>
          </a:xfrm>
          <a:custGeom>
            <a:avLst/>
            <a:gdLst/>
            <a:ahLst/>
            <a:cxnLst/>
            <a:rect l="l" t="t" r="r" b="b"/>
            <a:pathLst>
              <a:path w="18473970" h="10391608">
                <a:moveTo>
                  <a:pt x="0" y="0"/>
                </a:moveTo>
                <a:lnTo>
                  <a:pt x="18473970" y="0"/>
                </a:lnTo>
                <a:lnTo>
                  <a:pt x="18473970" y="10391608"/>
                </a:lnTo>
                <a:lnTo>
                  <a:pt x="0" y="10391608"/>
                </a:lnTo>
                <a:lnTo>
                  <a:pt x="0" y="0"/>
                </a:lnTo>
                <a:close/>
              </a:path>
            </a:pathLst>
          </a:custGeom>
          <a:blipFill>
            <a:blip r:embed="rId7">
              <a:alphaModFix amt="14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Freeform 13" descr="pixelated flower bush"/>
          <p:cNvSpPr/>
          <p:nvPr/>
        </p:nvSpPr>
        <p:spPr>
          <a:xfrm>
            <a:off x="11788903" y="8962743"/>
            <a:ext cx="5219700" cy="1518458"/>
          </a:xfrm>
          <a:custGeom>
            <a:avLst/>
            <a:gdLst/>
            <a:ahLst/>
            <a:cxnLst/>
            <a:rect l="l" t="t" r="r" b="b"/>
            <a:pathLst>
              <a:path w="5219700" h="1518458">
                <a:moveTo>
                  <a:pt x="0" y="0"/>
                </a:moveTo>
                <a:lnTo>
                  <a:pt x="5219701" y="0"/>
                </a:lnTo>
                <a:lnTo>
                  <a:pt x="5219701" y="1518458"/>
                </a:lnTo>
                <a:lnTo>
                  <a:pt x="0" y="151845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descr="pixelated flower bush"/>
          <p:cNvSpPr/>
          <p:nvPr/>
        </p:nvSpPr>
        <p:spPr>
          <a:xfrm>
            <a:off x="16136459" y="8962743"/>
            <a:ext cx="5219700" cy="1518458"/>
          </a:xfrm>
          <a:custGeom>
            <a:avLst/>
            <a:gdLst/>
            <a:ahLst/>
            <a:cxnLst/>
            <a:rect l="l" t="t" r="r" b="b"/>
            <a:pathLst>
              <a:path w="5219700" h="1518458">
                <a:moveTo>
                  <a:pt x="0" y="0"/>
                </a:moveTo>
                <a:lnTo>
                  <a:pt x="5219700" y="0"/>
                </a:lnTo>
                <a:lnTo>
                  <a:pt x="5219700" y="1518458"/>
                </a:lnTo>
                <a:lnTo>
                  <a:pt x="0" y="151845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20201"/>
        </a:solidFill>
        <a:effectLst/>
      </p:bgPr>
    </p:bg>
    <p:spTree>
      <p:nvGrpSpPr>
        <p:cNvPr id="1" name=""/>
        <p:cNvGrpSpPr/>
        <p:nvPr/>
      </p:nvGrpSpPr>
      <p:grpSpPr>
        <a:xfrm>
          <a:off x="0" y="0"/>
          <a:ext cx="0" cy="0"/>
          <a:chOff x="0" y="0"/>
          <a:chExt cx="0" cy="0"/>
        </a:xfrm>
      </p:grpSpPr>
      <p:sp>
        <p:nvSpPr>
          <p:cNvPr id="2" name="Freeform 2" descr="pixelated cable tower"/>
          <p:cNvSpPr/>
          <p:nvPr/>
        </p:nvSpPr>
        <p:spPr>
          <a:xfrm>
            <a:off x="-1099006" y="-1298925"/>
            <a:ext cx="5271418" cy="10244805"/>
          </a:xfrm>
          <a:custGeom>
            <a:avLst/>
            <a:gdLst/>
            <a:ahLst/>
            <a:cxnLst/>
            <a:rect l="l" t="t" r="r" b="b"/>
            <a:pathLst>
              <a:path w="5271418" h="10244805">
                <a:moveTo>
                  <a:pt x="0" y="0"/>
                </a:moveTo>
                <a:lnTo>
                  <a:pt x="5271417" y="0"/>
                </a:lnTo>
                <a:lnTo>
                  <a:pt x="5271417" y="10244805"/>
                </a:lnTo>
                <a:lnTo>
                  <a:pt x="0" y="10244805"/>
                </a:lnTo>
                <a:lnTo>
                  <a:pt x="0" y="0"/>
                </a:lnTo>
                <a:close/>
              </a:path>
            </a:pathLst>
          </a:custGeom>
          <a:blipFill>
            <a:blip r:embed="rId3">
              <a:alphaModFix amt="29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4172411" y="1863796"/>
            <a:ext cx="6544211" cy="1331093"/>
            <a:chOff x="0" y="0"/>
            <a:chExt cx="1998033" cy="406400"/>
          </a:xfrm>
        </p:grpSpPr>
        <p:sp>
          <p:nvSpPr>
            <p:cNvPr id="4" name="Freeform 4"/>
            <p:cNvSpPr/>
            <p:nvPr/>
          </p:nvSpPr>
          <p:spPr>
            <a:xfrm>
              <a:off x="0" y="0"/>
              <a:ext cx="1998033" cy="406400"/>
            </a:xfrm>
            <a:custGeom>
              <a:avLst/>
              <a:gdLst/>
              <a:ahLst/>
              <a:cxnLst/>
              <a:rect l="l" t="t" r="r" b="b"/>
              <a:pathLst>
                <a:path w="1998033" h="406400">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txBody>
            <a:bodyPr/>
            <a:lstStyle/>
            <a:p>
              <a:endParaRPr lang="en-US"/>
            </a:p>
          </p:txBody>
        </p:sp>
        <p:sp>
          <p:nvSpPr>
            <p:cNvPr id="5" name="TextBox 5"/>
            <p:cNvSpPr txBox="1"/>
            <p:nvPr/>
          </p:nvSpPr>
          <p:spPr>
            <a:xfrm>
              <a:off x="0" y="-38100"/>
              <a:ext cx="1998033" cy="444500"/>
            </a:xfrm>
            <a:prstGeom prst="rect">
              <a:avLst/>
            </a:prstGeom>
          </p:spPr>
          <p:txBody>
            <a:bodyPr lIns="50800" tIns="50800" rIns="50800" bIns="50800" rtlCol="0" anchor="ctr"/>
            <a:lstStyle/>
            <a:p>
              <a:pPr algn="ctr">
                <a:lnSpc>
                  <a:spcPts val="2799"/>
                </a:lnSpc>
              </a:pPr>
              <a:r>
                <a:rPr lang="en-US" sz="1999">
                  <a:solidFill>
                    <a:srgbClr val="000000"/>
                  </a:solidFill>
                  <a:latin typeface="Hussar Bold"/>
                  <a:ea typeface="Hussar Bold"/>
                  <a:cs typeface="Hussar Bold"/>
                  <a:sym typeface="Hussar Bold"/>
                </a:rPr>
                <a:t>Artists &amp; Storytellers – to bring lived histories to life</a:t>
              </a:r>
            </a:p>
          </p:txBody>
        </p:sp>
      </p:grpSp>
      <p:grpSp>
        <p:nvGrpSpPr>
          <p:cNvPr id="6" name="Group 6"/>
          <p:cNvGrpSpPr/>
          <p:nvPr/>
        </p:nvGrpSpPr>
        <p:grpSpPr>
          <a:xfrm>
            <a:off x="4172411" y="5486325"/>
            <a:ext cx="6544211" cy="1331093"/>
            <a:chOff x="0" y="0"/>
            <a:chExt cx="1998033" cy="406400"/>
          </a:xfrm>
        </p:grpSpPr>
        <p:sp>
          <p:nvSpPr>
            <p:cNvPr id="7" name="Freeform 7"/>
            <p:cNvSpPr/>
            <p:nvPr/>
          </p:nvSpPr>
          <p:spPr>
            <a:xfrm>
              <a:off x="0" y="0"/>
              <a:ext cx="1998033" cy="406400"/>
            </a:xfrm>
            <a:custGeom>
              <a:avLst/>
              <a:gdLst/>
              <a:ahLst/>
              <a:cxnLst/>
              <a:rect l="l" t="t" r="r" b="b"/>
              <a:pathLst>
                <a:path w="1998033" h="406400">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txBody>
            <a:bodyPr/>
            <a:lstStyle/>
            <a:p>
              <a:endParaRPr lang="en-US"/>
            </a:p>
          </p:txBody>
        </p:sp>
        <p:sp>
          <p:nvSpPr>
            <p:cNvPr id="8" name="TextBox 8"/>
            <p:cNvSpPr txBox="1"/>
            <p:nvPr/>
          </p:nvSpPr>
          <p:spPr>
            <a:xfrm>
              <a:off x="0" y="-38100"/>
              <a:ext cx="1998033" cy="444500"/>
            </a:xfrm>
            <a:prstGeom prst="rect">
              <a:avLst/>
            </a:prstGeom>
          </p:spPr>
          <p:txBody>
            <a:bodyPr lIns="50800" tIns="50800" rIns="50800" bIns="50800" rtlCol="0" anchor="ctr"/>
            <a:lstStyle/>
            <a:p>
              <a:pPr algn="ctr">
                <a:lnSpc>
                  <a:spcPts val="2799"/>
                </a:lnSpc>
              </a:pPr>
              <a:r>
                <a:rPr lang="en-US" sz="1999">
                  <a:solidFill>
                    <a:srgbClr val="000000"/>
                  </a:solidFill>
                  <a:latin typeface="Hussar Bold"/>
                  <a:ea typeface="Hussar Bold"/>
                  <a:cs typeface="Hussar Bold"/>
                  <a:sym typeface="Hussar Bold"/>
                </a:rPr>
                <a:t>Contextual Experts – to ground the game </a:t>
              </a:r>
            </a:p>
            <a:p>
              <a:pPr algn="ctr">
                <a:lnSpc>
                  <a:spcPts val="2799"/>
                </a:lnSpc>
              </a:pPr>
              <a:r>
                <a:rPr lang="en-US" sz="1999">
                  <a:solidFill>
                    <a:srgbClr val="000000"/>
                  </a:solidFill>
                  <a:latin typeface="Hussar Bold"/>
                  <a:ea typeface="Hussar Bold"/>
                  <a:cs typeface="Hussar Bold"/>
                  <a:sym typeface="Hussar Bold"/>
                </a:rPr>
                <a:t>in local realities</a:t>
              </a:r>
            </a:p>
          </p:txBody>
        </p:sp>
      </p:grpSp>
      <p:grpSp>
        <p:nvGrpSpPr>
          <p:cNvPr id="9" name="Group 9"/>
          <p:cNvGrpSpPr/>
          <p:nvPr/>
        </p:nvGrpSpPr>
        <p:grpSpPr>
          <a:xfrm>
            <a:off x="11141274" y="3655828"/>
            <a:ext cx="6544211" cy="1331093"/>
            <a:chOff x="0" y="0"/>
            <a:chExt cx="1998033" cy="406400"/>
          </a:xfrm>
        </p:grpSpPr>
        <p:sp>
          <p:nvSpPr>
            <p:cNvPr id="10" name="Freeform 10"/>
            <p:cNvSpPr/>
            <p:nvPr/>
          </p:nvSpPr>
          <p:spPr>
            <a:xfrm>
              <a:off x="0" y="0"/>
              <a:ext cx="1998033" cy="406400"/>
            </a:xfrm>
            <a:custGeom>
              <a:avLst/>
              <a:gdLst/>
              <a:ahLst/>
              <a:cxnLst/>
              <a:rect l="l" t="t" r="r" b="b"/>
              <a:pathLst>
                <a:path w="1998033" h="406400">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txBody>
            <a:bodyPr/>
            <a:lstStyle/>
            <a:p>
              <a:endParaRPr lang="en-US"/>
            </a:p>
          </p:txBody>
        </p:sp>
        <p:sp>
          <p:nvSpPr>
            <p:cNvPr id="11" name="TextBox 11"/>
            <p:cNvSpPr txBox="1"/>
            <p:nvPr/>
          </p:nvSpPr>
          <p:spPr>
            <a:xfrm>
              <a:off x="0" y="-38100"/>
              <a:ext cx="1998033" cy="444500"/>
            </a:xfrm>
            <a:prstGeom prst="rect">
              <a:avLst/>
            </a:prstGeom>
          </p:spPr>
          <p:txBody>
            <a:bodyPr lIns="50800" tIns="50800" rIns="50800" bIns="50800" rtlCol="0" anchor="ctr"/>
            <a:lstStyle/>
            <a:p>
              <a:pPr algn="ctr">
                <a:lnSpc>
                  <a:spcPts val="2799"/>
                </a:lnSpc>
              </a:pPr>
              <a:r>
                <a:rPr lang="en-US" sz="1999">
                  <a:solidFill>
                    <a:srgbClr val="000000"/>
                  </a:solidFill>
                  <a:latin typeface="Hussar Bold"/>
                  <a:ea typeface="Hussar Bold"/>
                  <a:cs typeface="Hussar Bold"/>
                  <a:sym typeface="Hussar Bold"/>
                </a:rPr>
                <a:t>Influencers &amp; Advocates – to amplify</a:t>
              </a:r>
            </a:p>
            <a:p>
              <a:pPr algn="ctr">
                <a:lnSpc>
                  <a:spcPts val="2799"/>
                </a:lnSpc>
              </a:pPr>
              <a:r>
                <a:rPr lang="en-US" sz="1999">
                  <a:solidFill>
                    <a:srgbClr val="000000"/>
                  </a:solidFill>
                  <a:latin typeface="Hussar Bold"/>
                  <a:ea typeface="Hussar Bold"/>
                  <a:cs typeface="Hussar Bold"/>
                  <a:sym typeface="Hussar Bold"/>
                </a:rPr>
                <a:t> reach and impact</a:t>
              </a:r>
            </a:p>
          </p:txBody>
        </p:sp>
      </p:grpSp>
      <p:grpSp>
        <p:nvGrpSpPr>
          <p:cNvPr id="12" name="Group 12"/>
          <p:cNvGrpSpPr/>
          <p:nvPr/>
        </p:nvGrpSpPr>
        <p:grpSpPr>
          <a:xfrm>
            <a:off x="4239086" y="3657509"/>
            <a:ext cx="6696611" cy="1362091"/>
            <a:chOff x="0" y="0"/>
            <a:chExt cx="1998033" cy="406400"/>
          </a:xfrm>
        </p:grpSpPr>
        <p:sp>
          <p:nvSpPr>
            <p:cNvPr id="13" name="Freeform 13"/>
            <p:cNvSpPr/>
            <p:nvPr/>
          </p:nvSpPr>
          <p:spPr>
            <a:xfrm>
              <a:off x="0" y="0"/>
              <a:ext cx="1998033" cy="406400"/>
            </a:xfrm>
            <a:custGeom>
              <a:avLst/>
              <a:gdLst/>
              <a:ahLst/>
              <a:cxnLst/>
              <a:rect l="l" t="t" r="r" b="b"/>
              <a:pathLst>
                <a:path w="1998033" h="406400">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FFFFFF"/>
              </a:solidFill>
              <a:prstDash val="solid"/>
              <a:miter/>
            </a:ln>
          </p:spPr>
          <p:txBody>
            <a:bodyPr/>
            <a:lstStyle/>
            <a:p>
              <a:endParaRPr lang="en-US"/>
            </a:p>
          </p:txBody>
        </p:sp>
        <p:sp>
          <p:nvSpPr>
            <p:cNvPr id="14" name="TextBox 14"/>
            <p:cNvSpPr txBox="1"/>
            <p:nvPr/>
          </p:nvSpPr>
          <p:spPr>
            <a:xfrm>
              <a:off x="0" y="-38100"/>
              <a:ext cx="1998033" cy="444500"/>
            </a:xfrm>
            <a:prstGeom prst="rect">
              <a:avLst/>
            </a:prstGeom>
          </p:spPr>
          <p:txBody>
            <a:bodyPr lIns="50800" tIns="50800" rIns="50800" bIns="50800" rtlCol="0" anchor="ctr"/>
            <a:lstStyle/>
            <a:p>
              <a:pPr algn="ctr">
                <a:lnSpc>
                  <a:spcPts val="2799"/>
                </a:lnSpc>
              </a:pPr>
              <a:r>
                <a:rPr lang="en-US" sz="1999">
                  <a:solidFill>
                    <a:srgbClr val="FFFFFF"/>
                  </a:solidFill>
                  <a:latin typeface="Hussar Bold"/>
                  <a:ea typeface="Hussar Bold"/>
                  <a:cs typeface="Hussar Bold"/>
                  <a:sym typeface="Hussar Bold"/>
                </a:rPr>
                <a:t> Legal &amp; Rights Experts – to ensure </a:t>
              </a:r>
            </a:p>
            <a:p>
              <a:pPr algn="ctr">
                <a:lnSpc>
                  <a:spcPts val="2799"/>
                </a:lnSpc>
              </a:pPr>
              <a:r>
                <a:rPr lang="en-US" sz="1999">
                  <a:solidFill>
                    <a:srgbClr val="FFFFFF"/>
                  </a:solidFill>
                  <a:latin typeface="Hussar Bold"/>
                  <a:ea typeface="Hussar Bold"/>
                  <a:cs typeface="Hussar Bold"/>
                  <a:sym typeface="Hussar Bold"/>
                </a:rPr>
                <a:t>accuracy and relevance</a:t>
              </a:r>
            </a:p>
          </p:txBody>
        </p:sp>
      </p:grpSp>
      <p:grpSp>
        <p:nvGrpSpPr>
          <p:cNvPr id="15" name="Group 15"/>
          <p:cNvGrpSpPr/>
          <p:nvPr/>
        </p:nvGrpSpPr>
        <p:grpSpPr>
          <a:xfrm>
            <a:off x="10988874" y="1783058"/>
            <a:ext cx="6696611" cy="1362091"/>
            <a:chOff x="0" y="0"/>
            <a:chExt cx="1998033" cy="406400"/>
          </a:xfrm>
        </p:grpSpPr>
        <p:sp>
          <p:nvSpPr>
            <p:cNvPr id="16" name="Freeform 16"/>
            <p:cNvSpPr/>
            <p:nvPr/>
          </p:nvSpPr>
          <p:spPr>
            <a:xfrm>
              <a:off x="0" y="0"/>
              <a:ext cx="1998033" cy="406400"/>
            </a:xfrm>
            <a:custGeom>
              <a:avLst/>
              <a:gdLst/>
              <a:ahLst/>
              <a:cxnLst/>
              <a:rect l="l" t="t" r="r" b="b"/>
              <a:pathLst>
                <a:path w="1998033" h="406400">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FFFFFF"/>
              </a:solidFill>
              <a:prstDash val="solid"/>
              <a:miter/>
            </a:ln>
          </p:spPr>
          <p:txBody>
            <a:bodyPr/>
            <a:lstStyle/>
            <a:p>
              <a:endParaRPr lang="en-US"/>
            </a:p>
          </p:txBody>
        </p:sp>
        <p:sp>
          <p:nvSpPr>
            <p:cNvPr id="17" name="TextBox 17"/>
            <p:cNvSpPr txBox="1"/>
            <p:nvPr/>
          </p:nvSpPr>
          <p:spPr>
            <a:xfrm>
              <a:off x="0" y="-38100"/>
              <a:ext cx="1998033" cy="444500"/>
            </a:xfrm>
            <a:prstGeom prst="rect">
              <a:avLst/>
            </a:prstGeom>
          </p:spPr>
          <p:txBody>
            <a:bodyPr lIns="50800" tIns="50800" rIns="50800" bIns="50800" rtlCol="0" anchor="ctr"/>
            <a:lstStyle/>
            <a:p>
              <a:pPr algn="ctr">
                <a:lnSpc>
                  <a:spcPts val="2799"/>
                </a:lnSpc>
              </a:pPr>
              <a:r>
                <a:rPr lang="en-US" sz="1999">
                  <a:solidFill>
                    <a:srgbClr val="FFFFFF"/>
                  </a:solidFill>
                  <a:latin typeface="Hussar Bold"/>
                  <a:ea typeface="Hussar Bold"/>
                  <a:cs typeface="Hussar Bold"/>
                  <a:sym typeface="Hussar Bold"/>
                </a:rPr>
                <a:t> Gamers &amp; Game Designers – to craft engaging, intuitive play</a:t>
              </a:r>
            </a:p>
          </p:txBody>
        </p:sp>
      </p:grpSp>
      <p:grpSp>
        <p:nvGrpSpPr>
          <p:cNvPr id="18" name="Group 18"/>
          <p:cNvGrpSpPr/>
          <p:nvPr/>
        </p:nvGrpSpPr>
        <p:grpSpPr>
          <a:xfrm>
            <a:off x="11074030" y="5513219"/>
            <a:ext cx="6696611" cy="1362091"/>
            <a:chOff x="0" y="0"/>
            <a:chExt cx="1998033" cy="406400"/>
          </a:xfrm>
        </p:grpSpPr>
        <p:sp>
          <p:nvSpPr>
            <p:cNvPr id="19" name="Freeform 19"/>
            <p:cNvSpPr/>
            <p:nvPr/>
          </p:nvSpPr>
          <p:spPr>
            <a:xfrm>
              <a:off x="0" y="0"/>
              <a:ext cx="1998033" cy="406400"/>
            </a:xfrm>
            <a:custGeom>
              <a:avLst/>
              <a:gdLst/>
              <a:ahLst/>
              <a:cxnLst/>
              <a:rect l="l" t="t" r="r" b="b"/>
              <a:pathLst>
                <a:path w="1998033" h="406400">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FFFFFF"/>
              </a:solidFill>
              <a:prstDash val="solid"/>
              <a:miter/>
            </a:ln>
          </p:spPr>
          <p:txBody>
            <a:bodyPr/>
            <a:lstStyle/>
            <a:p>
              <a:endParaRPr lang="en-US"/>
            </a:p>
          </p:txBody>
        </p:sp>
        <p:sp>
          <p:nvSpPr>
            <p:cNvPr id="20" name="TextBox 20"/>
            <p:cNvSpPr txBox="1"/>
            <p:nvPr/>
          </p:nvSpPr>
          <p:spPr>
            <a:xfrm>
              <a:off x="0" y="-38100"/>
              <a:ext cx="1998033" cy="444500"/>
            </a:xfrm>
            <a:prstGeom prst="rect">
              <a:avLst/>
            </a:prstGeom>
          </p:spPr>
          <p:txBody>
            <a:bodyPr lIns="50800" tIns="50800" rIns="50800" bIns="50800" rtlCol="0" anchor="ctr"/>
            <a:lstStyle/>
            <a:p>
              <a:pPr algn="ctr">
                <a:lnSpc>
                  <a:spcPts val="2799"/>
                </a:lnSpc>
              </a:pPr>
              <a:r>
                <a:rPr lang="en-US" sz="1999">
                  <a:solidFill>
                    <a:srgbClr val="FFFFFF"/>
                  </a:solidFill>
                  <a:latin typeface="Hussar Bold"/>
                  <a:ea typeface="Hussar Bold"/>
                  <a:cs typeface="Hussar Bold"/>
                  <a:sym typeface="Hussar Bold"/>
                </a:rPr>
                <a:t> Funders &amp; Partners – to support </a:t>
              </a:r>
            </a:p>
            <a:p>
              <a:pPr algn="ctr">
                <a:lnSpc>
                  <a:spcPts val="2799"/>
                </a:lnSpc>
              </a:pPr>
              <a:r>
                <a:rPr lang="en-US" sz="1999">
                  <a:solidFill>
                    <a:srgbClr val="FFFFFF"/>
                  </a:solidFill>
                  <a:latin typeface="Hussar Bold"/>
                  <a:ea typeface="Hussar Bold"/>
                  <a:cs typeface="Hussar Bold"/>
                  <a:sym typeface="Hussar Bold"/>
                </a:rPr>
                <a:t>development and scale</a:t>
              </a:r>
            </a:p>
          </p:txBody>
        </p:sp>
      </p:grpSp>
      <p:grpSp>
        <p:nvGrpSpPr>
          <p:cNvPr id="21" name="Group 21"/>
          <p:cNvGrpSpPr/>
          <p:nvPr/>
        </p:nvGrpSpPr>
        <p:grpSpPr>
          <a:xfrm>
            <a:off x="0" y="9705109"/>
            <a:ext cx="18288000" cy="1163782"/>
            <a:chOff x="0" y="0"/>
            <a:chExt cx="24384000" cy="1551709"/>
          </a:xfrm>
        </p:grpSpPr>
        <p:sp>
          <p:nvSpPr>
            <p:cNvPr id="22" name="Freeform 22"/>
            <p:cNvSpPr/>
            <p:nvPr/>
          </p:nvSpPr>
          <p:spPr>
            <a:xfrm>
              <a:off x="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a:off x="8128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4" name="Freeform 24"/>
            <p:cNvSpPr/>
            <p:nvPr/>
          </p:nvSpPr>
          <p:spPr>
            <a:xfrm>
              <a:off x="16256000" y="0"/>
              <a:ext cx="8128000" cy="1551709"/>
            </a:xfrm>
            <a:custGeom>
              <a:avLst/>
              <a:gdLst/>
              <a:ahLst/>
              <a:cxnLst/>
              <a:rect l="l" t="t" r="r" b="b"/>
              <a:pathLst>
                <a:path w="8128000" h="1551709">
                  <a:moveTo>
                    <a:pt x="0" y="0"/>
                  </a:moveTo>
                  <a:lnTo>
                    <a:pt x="8128000" y="0"/>
                  </a:lnTo>
                  <a:lnTo>
                    <a:pt x="8128000" y="1551709"/>
                  </a:lnTo>
                  <a:lnTo>
                    <a:pt x="0" y="15517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25" name="Freeform 25"/>
          <p:cNvSpPr/>
          <p:nvPr/>
        </p:nvSpPr>
        <p:spPr>
          <a:xfrm>
            <a:off x="390643" y="8478985"/>
            <a:ext cx="829919" cy="1601598"/>
          </a:xfrm>
          <a:custGeom>
            <a:avLst/>
            <a:gdLst/>
            <a:ahLst/>
            <a:cxnLst/>
            <a:rect l="l" t="t" r="r" b="b"/>
            <a:pathLst>
              <a:path w="829919" h="1601598">
                <a:moveTo>
                  <a:pt x="0" y="0"/>
                </a:moveTo>
                <a:lnTo>
                  <a:pt x="829919" y="0"/>
                </a:lnTo>
                <a:lnTo>
                  <a:pt x="829919" y="1601598"/>
                </a:lnTo>
                <a:lnTo>
                  <a:pt x="0" y="16015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6" name="Freeform 26"/>
          <p:cNvSpPr/>
          <p:nvPr/>
        </p:nvSpPr>
        <p:spPr>
          <a:xfrm>
            <a:off x="1284533" y="8464618"/>
            <a:ext cx="1010578" cy="1514491"/>
          </a:xfrm>
          <a:custGeom>
            <a:avLst/>
            <a:gdLst/>
            <a:ahLst/>
            <a:cxnLst/>
            <a:rect l="l" t="t" r="r" b="b"/>
            <a:pathLst>
              <a:path w="1010578" h="1514491">
                <a:moveTo>
                  <a:pt x="0" y="0"/>
                </a:moveTo>
                <a:lnTo>
                  <a:pt x="1010579" y="0"/>
                </a:lnTo>
                <a:lnTo>
                  <a:pt x="1010579" y="1514491"/>
                </a:lnTo>
                <a:lnTo>
                  <a:pt x="0" y="15144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7" name="Freeform 27"/>
          <p:cNvSpPr/>
          <p:nvPr/>
        </p:nvSpPr>
        <p:spPr>
          <a:xfrm>
            <a:off x="2514187" y="8574976"/>
            <a:ext cx="769641" cy="1430076"/>
          </a:xfrm>
          <a:custGeom>
            <a:avLst/>
            <a:gdLst/>
            <a:ahLst/>
            <a:cxnLst/>
            <a:rect l="l" t="t" r="r" b="b"/>
            <a:pathLst>
              <a:path w="769641" h="1430076">
                <a:moveTo>
                  <a:pt x="0" y="0"/>
                </a:moveTo>
                <a:lnTo>
                  <a:pt x="769641" y="0"/>
                </a:lnTo>
                <a:lnTo>
                  <a:pt x="769641" y="1430076"/>
                </a:lnTo>
                <a:lnTo>
                  <a:pt x="0" y="143007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8" name="Freeform 28"/>
          <p:cNvSpPr/>
          <p:nvPr/>
        </p:nvSpPr>
        <p:spPr>
          <a:xfrm>
            <a:off x="3283828" y="8469998"/>
            <a:ext cx="700832" cy="1619571"/>
          </a:xfrm>
          <a:custGeom>
            <a:avLst/>
            <a:gdLst/>
            <a:ahLst/>
            <a:cxnLst/>
            <a:rect l="l" t="t" r="r" b="b"/>
            <a:pathLst>
              <a:path w="700832" h="1619571">
                <a:moveTo>
                  <a:pt x="0" y="0"/>
                </a:moveTo>
                <a:lnTo>
                  <a:pt x="700832" y="0"/>
                </a:lnTo>
                <a:lnTo>
                  <a:pt x="700832" y="1619571"/>
                </a:lnTo>
                <a:lnTo>
                  <a:pt x="0" y="161957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9" name="Freeform 29" descr="pixelated flower bush"/>
          <p:cNvSpPr/>
          <p:nvPr/>
        </p:nvSpPr>
        <p:spPr>
          <a:xfrm>
            <a:off x="11602934" y="8186651"/>
            <a:ext cx="5219700" cy="1518458"/>
          </a:xfrm>
          <a:custGeom>
            <a:avLst/>
            <a:gdLst/>
            <a:ahLst/>
            <a:cxnLst/>
            <a:rect l="l" t="t" r="r" b="b"/>
            <a:pathLst>
              <a:path w="5219700" h="1518458">
                <a:moveTo>
                  <a:pt x="0" y="0"/>
                </a:moveTo>
                <a:lnTo>
                  <a:pt x="5219700" y="0"/>
                </a:lnTo>
                <a:lnTo>
                  <a:pt x="5219700" y="1518458"/>
                </a:lnTo>
                <a:lnTo>
                  <a:pt x="0" y="151845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30" name="Freeform 30"/>
          <p:cNvSpPr/>
          <p:nvPr/>
        </p:nvSpPr>
        <p:spPr>
          <a:xfrm>
            <a:off x="4889212" y="8989420"/>
            <a:ext cx="863054" cy="1053575"/>
          </a:xfrm>
          <a:custGeom>
            <a:avLst/>
            <a:gdLst/>
            <a:ahLst/>
            <a:cxnLst/>
            <a:rect l="l" t="t" r="r" b="b"/>
            <a:pathLst>
              <a:path w="863054" h="1053575">
                <a:moveTo>
                  <a:pt x="0" y="0"/>
                </a:moveTo>
                <a:lnTo>
                  <a:pt x="863054" y="0"/>
                </a:lnTo>
                <a:lnTo>
                  <a:pt x="863054" y="1053575"/>
                </a:lnTo>
                <a:lnTo>
                  <a:pt x="0" y="1053575"/>
                </a:lnTo>
                <a:lnTo>
                  <a:pt x="0" y="0"/>
                </a:lnTo>
                <a:close/>
              </a:path>
            </a:pathLst>
          </a:custGeom>
          <a:blipFill>
            <a:blip r:embed="rId17"/>
            <a:stretch>
              <a:fillRect/>
            </a:stretch>
          </a:blipFill>
        </p:spPr>
        <p:txBody>
          <a:bodyPr/>
          <a:lstStyle/>
          <a:p>
            <a:endParaRPr lang="en-US"/>
          </a:p>
        </p:txBody>
      </p:sp>
      <p:sp>
        <p:nvSpPr>
          <p:cNvPr id="31" name="Freeform 31"/>
          <p:cNvSpPr/>
          <p:nvPr/>
        </p:nvSpPr>
        <p:spPr>
          <a:xfrm>
            <a:off x="4051335" y="8427031"/>
            <a:ext cx="737467" cy="1615965"/>
          </a:xfrm>
          <a:custGeom>
            <a:avLst/>
            <a:gdLst/>
            <a:ahLst/>
            <a:cxnLst/>
            <a:rect l="l" t="t" r="r" b="b"/>
            <a:pathLst>
              <a:path w="737467" h="1615965">
                <a:moveTo>
                  <a:pt x="0" y="0"/>
                </a:moveTo>
                <a:lnTo>
                  <a:pt x="737468" y="0"/>
                </a:lnTo>
                <a:lnTo>
                  <a:pt x="737468" y="1615964"/>
                </a:lnTo>
                <a:lnTo>
                  <a:pt x="0" y="161596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32" name="Freeform 32">
            <a:extLst>
              <a:ext uri="{C183D7F6-B498-43B3-948B-1728B52AA6E4}">
                <adec:decorative xmlns:adec="http://schemas.microsoft.com/office/drawing/2017/decorative" val="1"/>
              </a:ext>
            </a:extLst>
          </p:cNvPr>
          <p:cNvSpPr/>
          <p:nvPr/>
        </p:nvSpPr>
        <p:spPr>
          <a:xfrm>
            <a:off x="-185970" y="1971213"/>
            <a:ext cx="18473970" cy="10391608"/>
          </a:xfrm>
          <a:custGeom>
            <a:avLst/>
            <a:gdLst/>
            <a:ahLst/>
            <a:cxnLst/>
            <a:rect l="l" t="t" r="r" b="b"/>
            <a:pathLst>
              <a:path w="18473970" h="10391608">
                <a:moveTo>
                  <a:pt x="0" y="0"/>
                </a:moveTo>
                <a:lnTo>
                  <a:pt x="18473970" y="0"/>
                </a:lnTo>
                <a:lnTo>
                  <a:pt x="18473970" y="10391608"/>
                </a:lnTo>
                <a:lnTo>
                  <a:pt x="0" y="10391608"/>
                </a:lnTo>
                <a:lnTo>
                  <a:pt x="0" y="0"/>
                </a:lnTo>
                <a:close/>
              </a:path>
            </a:pathLst>
          </a:custGeom>
          <a:blipFill>
            <a:blip r:embed="rId20">
              <a:alphaModFix amt="1400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33" name="Freeform 33" descr="pixelated flower bush"/>
          <p:cNvSpPr/>
          <p:nvPr/>
        </p:nvSpPr>
        <p:spPr>
          <a:xfrm>
            <a:off x="15950489" y="8186651"/>
            <a:ext cx="5219700" cy="1518458"/>
          </a:xfrm>
          <a:custGeom>
            <a:avLst/>
            <a:gdLst/>
            <a:ahLst/>
            <a:cxnLst/>
            <a:rect l="l" t="t" r="r" b="b"/>
            <a:pathLst>
              <a:path w="5219700" h="1518458">
                <a:moveTo>
                  <a:pt x="0" y="0"/>
                </a:moveTo>
                <a:lnTo>
                  <a:pt x="5219701" y="0"/>
                </a:lnTo>
                <a:lnTo>
                  <a:pt x="5219701" y="1518458"/>
                </a:lnTo>
                <a:lnTo>
                  <a:pt x="0" y="151845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34" name="TextBox 34"/>
          <p:cNvSpPr txBox="1"/>
          <p:nvPr/>
        </p:nvSpPr>
        <p:spPr>
          <a:xfrm>
            <a:off x="511720" y="1588609"/>
            <a:ext cx="3384467" cy="2732765"/>
          </a:xfrm>
          <a:prstGeom prst="rect">
            <a:avLst/>
          </a:prstGeom>
        </p:spPr>
        <p:txBody>
          <a:bodyPr lIns="0" tIns="0" rIns="0" bIns="0" rtlCol="0" anchor="t">
            <a:spAutoFit/>
          </a:bodyPr>
          <a:lstStyle/>
          <a:p>
            <a:pPr algn="l">
              <a:lnSpc>
                <a:spcPts val="7016"/>
              </a:lnSpc>
            </a:pPr>
            <a:r>
              <a:rPr lang="en-US" sz="6264">
                <a:solidFill>
                  <a:srgbClr val="FF63D8"/>
                </a:solidFill>
                <a:latin typeface="Arcade Gamer"/>
                <a:ea typeface="Arcade Gamer"/>
                <a:cs typeface="Arcade Gamer"/>
                <a:sym typeface="Arcade Gamer"/>
              </a:rPr>
              <a:t>WHAT WE NEED?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0201"/>
        </a:solidFill>
        <a:effectLst/>
      </p:bgPr>
    </p:bg>
    <p:spTree>
      <p:nvGrpSpPr>
        <p:cNvPr id="1" name=""/>
        <p:cNvGrpSpPr/>
        <p:nvPr/>
      </p:nvGrpSpPr>
      <p:grpSpPr>
        <a:xfrm>
          <a:off x="0" y="0"/>
          <a:ext cx="0" cy="0"/>
          <a:chOff x="0" y="0"/>
          <a:chExt cx="0" cy="0"/>
        </a:xfrm>
      </p:grpSpPr>
      <p:sp>
        <p:nvSpPr>
          <p:cNvPr id="2" name="Freeform 2"/>
          <p:cNvSpPr/>
          <p:nvPr/>
        </p:nvSpPr>
        <p:spPr>
          <a:xfrm>
            <a:off x="13974138" y="615109"/>
            <a:ext cx="1568168" cy="672887"/>
          </a:xfrm>
          <a:custGeom>
            <a:avLst/>
            <a:gdLst/>
            <a:ahLst/>
            <a:cxnLst/>
            <a:rect l="l" t="t" r="r" b="b"/>
            <a:pathLst>
              <a:path w="1568168" h="672887">
                <a:moveTo>
                  <a:pt x="0" y="0"/>
                </a:moveTo>
                <a:lnTo>
                  <a:pt x="1568168" y="0"/>
                </a:lnTo>
                <a:lnTo>
                  <a:pt x="1568168" y="672887"/>
                </a:lnTo>
                <a:lnTo>
                  <a:pt x="0" y="6728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p:cNvSpPr/>
          <p:nvPr/>
        </p:nvSpPr>
        <p:spPr>
          <a:xfrm>
            <a:off x="3460852" y="2458298"/>
            <a:ext cx="1343239" cy="1939059"/>
          </a:xfrm>
          <a:custGeom>
            <a:avLst/>
            <a:gdLst/>
            <a:ahLst/>
            <a:cxnLst/>
            <a:rect l="l" t="t" r="r" b="b"/>
            <a:pathLst>
              <a:path w="1343239" h="1939059">
                <a:moveTo>
                  <a:pt x="0" y="0"/>
                </a:moveTo>
                <a:lnTo>
                  <a:pt x="1343239" y="0"/>
                </a:lnTo>
                <a:lnTo>
                  <a:pt x="1343239" y="1939058"/>
                </a:lnTo>
                <a:lnTo>
                  <a:pt x="0" y="19390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 name="Freeform 4"/>
          <p:cNvSpPr/>
          <p:nvPr/>
        </p:nvSpPr>
        <p:spPr>
          <a:xfrm>
            <a:off x="848557" y="502213"/>
            <a:ext cx="2796889" cy="508525"/>
          </a:xfrm>
          <a:custGeom>
            <a:avLst/>
            <a:gdLst/>
            <a:ahLst/>
            <a:cxnLst/>
            <a:rect l="l" t="t" r="r" b="b"/>
            <a:pathLst>
              <a:path w="2796889" h="508525">
                <a:moveTo>
                  <a:pt x="0" y="0"/>
                </a:moveTo>
                <a:lnTo>
                  <a:pt x="2796889" y="0"/>
                </a:lnTo>
                <a:lnTo>
                  <a:pt x="2796889" y="508526"/>
                </a:lnTo>
                <a:lnTo>
                  <a:pt x="0" y="5085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 name="Freeform 5"/>
          <p:cNvSpPr/>
          <p:nvPr/>
        </p:nvSpPr>
        <p:spPr>
          <a:xfrm>
            <a:off x="15768665" y="651088"/>
            <a:ext cx="1490635" cy="636908"/>
          </a:xfrm>
          <a:custGeom>
            <a:avLst/>
            <a:gdLst/>
            <a:ahLst/>
            <a:cxnLst/>
            <a:rect l="l" t="t" r="r" b="b"/>
            <a:pathLst>
              <a:path w="1490635" h="636908">
                <a:moveTo>
                  <a:pt x="0" y="0"/>
                </a:moveTo>
                <a:lnTo>
                  <a:pt x="1490635" y="0"/>
                </a:lnTo>
                <a:lnTo>
                  <a:pt x="1490635" y="636908"/>
                </a:lnTo>
                <a:lnTo>
                  <a:pt x="0" y="63690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6" name="Freeform 6"/>
          <p:cNvSpPr/>
          <p:nvPr/>
        </p:nvSpPr>
        <p:spPr>
          <a:xfrm>
            <a:off x="38999" y="9657919"/>
            <a:ext cx="4093473" cy="781481"/>
          </a:xfrm>
          <a:custGeom>
            <a:avLst/>
            <a:gdLst/>
            <a:ahLst/>
            <a:cxnLst/>
            <a:rect l="l" t="t" r="r" b="b"/>
            <a:pathLst>
              <a:path w="4093473" h="781481">
                <a:moveTo>
                  <a:pt x="0" y="0"/>
                </a:moveTo>
                <a:lnTo>
                  <a:pt x="4093472" y="0"/>
                </a:lnTo>
                <a:lnTo>
                  <a:pt x="4093472" y="781481"/>
                </a:lnTo>
                <a:lnTo>
                  <a:pt x="0" y="78148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7" name="Freeform 7"/>
          <p:cNvSpPr/>
          <p:nvPr/>
        </p:nvSpPr>
        <p:spPr>
          <a:xfrm>
            <a:off x="12670034" y="9657919"/>
            <a:ext cx="4093473" cy="781481"/>
          </a:xfrm>
          <a:custGeom>
            <a:avLst/>
            <a:gdLst/>
            <a:ahLst/>
            <a:cxnLst/>
            <a:rect l="l" t="t" r="r" b="b"/>
            <a:pathLst>
              <a:path w="4093473" h="781481">
                <a:moveTo>
                  <a:pt x="0" y="0"/>
                </a:moveTo>
                <a:lnTo>
                  <a:pt x="4093473" y="0"/>
                </a:lnTo>
                <a:lnTo>
                  <a:pt x="4093473" y="781481"/>
                </a:lnTo>
                <a:lnTo>
                  <a:pt x="0" y="78148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 name="Freeform 8"/>
          <p:cNvSpPr/>
          <p:nvPr/>
        </p:nvSpPr>
        <p:spPr>
          <a:xfrm>
            <a:off x="16763507" y="9657919"/>
            <a:ext cx="1558919" cy="742609"/>
          </a:xfrm>
          <a:custGeom>
            <a:avLst/>
            <a:gdLst/>
            <a:ahLst/>
            <a:cxnLst/>
            <a:rect l="l" t="t" r="r" b="b"/>
            <a:pathLst>
              <a:path w="1558919" h="742609">
                <a:moveTo>
                  <a:pt x="0" y="0"/>
                </a:moveTo>
                <a:lnTo>
                  <a:pt x="1558918" y="0"/>
                </a:lnTo>
                <a:lnTo>
                  <a:pt x="1558918" y="742609"/>
                </a:lnTo>
                <a:lnTo>
                  <a:pt x="0" y="742609"/>
                </a:lnTo>
                <a:lnTo>
                  <a:pt x="0" y="0"/>
                </a:lnTo>
                <a:close/>
              </a:path>
            </a:pathLst>
          </a:custGeom>
          <a:blipFill>
            <a:blip r:embed="rId12">
              <a:extLst>
                <a:ext uri="{96DAC541-7B7A-43D3-8B79-37D633B846F1}">
                  <asvg:svgBlip xmlns:asvg="http://schemas.microsoft.com/office/drawing/2016/SVG/main" r:embed="rId13"/>
                </a:ext>
              </a:extLst>
            </a:blip>
            <a:stretch>
              <a:fillRect r="-162584" b="-5234"/>
            </a:stretch>
          </a:blipFill>
        </p:spPr>
        <p:txBody>
          <a:bodyPr/>
          <a:lstStyle/>
          <a:p>
            <a:endParaRPr lang="en-US"/>
          </a:p>
        </p:txBody>
      </p:sp>
      <p:sp>
        <p:nvSpPr>
          <p:cNvPr id="9" name="Freeform 9"/>
          <p:cNvSpPr/>
          <p:nvPr/>
        </p:nvSpPr>
        <p:spPr>
          <a:xfrm flipH="1">
            <a:off x="14523695" y="3847217"/>
            <a:ext cx="3877323" cy="5810702"/>
          </a:xfrm>
          <a:custGeom>
            <a:avLst/>
            <a:gdLst/>
            <a:ahLst/>
            <a:cxnLst/>
            <a:rect l="l" t="t" r="r" b="b"/>
            <a:pathLst>
              <a:path w="3877323" h="5810702">
                <a:moveTo>
                  <a:pt x="3877323" y="0"/>
                </a:moveTo>
                <a:lnTo>
                  <a:pt x="0" y="0"/>
                </a:lnTo>
                <a:lnTo>
                  <a:pt x="0" y="5810702"/>
                </a:lnTo>
                <a:lnTo>
                  <a:pt x="3877323" y="5810702"/>
                </a:lnTo>
                <a:lnTo>
                  <a:pt x="3877323"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0" name="Freeform 10"/>
          <p:cNvSpPr/>
          <p:nvPr/>
        </p:nvSpPr>
        <p:spPr>
          <a:xfrm>
            <a:off x="15655324" y="8459369"/>
            <a:ext cx="1914735" cy="1239356"/>
          </a:xfrm>
          <a:custGeom>
            <a:avLst/>
            <a:gdLst/>
            <a:ahLst/>
            <a:cxnLst/>
            <a:rect l="l" t="t" r="r" b="b"/>
            <a:pathLst>
              <a:path w="1914735" h="1239356">
                <a:moveTo>
                  <a:pt x="0" y="0"/>
                </a:moveTo>
                <a:lnTo>
                  <a:pt x="1914735" y="0"/>
                </a:lnTo>
                <a:lnTo>
                  <a:pt x="1914735" y="1239355"/>
                </a:lnTo>
                <a:lnTo>
                  <a:pt x="0" y="123935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1" name="Freeform 11"/>
          <p:cNvSpPr/>
          <p:nvPr/>
        </p:nvSpPr>
        <p:spPr>
          <a:xfrm>
            <a:off x="1910926" y="6782497"/>
            <a:ext cx="1621470" cy="3012867"/>
          </a:xfrm>
          <a:custGeom>
            <a:avLst/>
            <a:gdLst/>
            <a:ahLst/>
            <a:cxnLst/>
            <a:rect l="l" t="t" r="r" b="b"/>
            <a:pathLst>
              <a:path w="1621470" h="3012867">
                <a:moveTo>
                  <a:pt x="0" y="0"/>
                </a:moveTo>
                <a:lnTo>
                  <a:pt x="1621470" y="0"/>
                </a:lnTo>
                <a:lnTo>
                  <a:pt x="1621470" y="3012867"/>
                </a:lnTo>
                <a:lnTo>
                  <a:pt x="0" y="301286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2" name="Freeform 12"/>
          <p:cNvSpPr/>
          <p:nvPr/>
        </p:nvSpPr>
        <p:spPr>
          <a:xfrm>
            <a:off x="12866824" y="1994378"/>
            <a:ext cx="1202190" cy="1088529"/>
          </a:xfrm>
          <a:custGeom>
            <a:avLst/>
            <a:gdLst/>
            <a:ahLst/>
            <a:cxnLst/>
            <a:rect l="l" t="t" r="r" b="b"/>
            <a:pathLst>
              <a:path w="1202190" h="1088529">
                <a:moveTo>
                  <a:pt x="0" y="0"/>
                </a:moveTo>
                <a:lnTo>
                  <a:pt x="1202190" y="0"/>
                </a:lnTo>
                <a:lnTo>
                  <a:pt x="1202190" y="1088528"/>
                </a:lnTo>
                <a:lnTo>
                  <a:pt x="0" y="108852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3" name="Freeform 13"/>
          <p:cNvSpPr/>
          <p:nvPr/>
        </p:nvSpPr>
        <p:spPr>
          <a:xfrm>
            <a:off x="12077515" y="5436992"/>
            <a:ext cx="2446179" cy="2446179"/>
          </a:xfrm>
          <a:custGeom>
            <a:avLst/>
            <a:gdLst/>
            <a:ahLst/>
            <a:cxnLst/>
            <a:rect l="l" t="t" r="r" b="b"/>
            <a:pathLst>
              <a:path w="2446179" h="2446179">
                <a:moveTo>
                  <a:pt x="0" y="0"/>
                </a:moveTo>
                <a:lnTo>
                  <a:pt x="2446180" y="0"/>
                </a:lnTo>
                <a:lnTo>
                  <a:pt x="2446180" y="2446180"/>
                </a:lnTo>
                <a:lnTo>
                  <a:pt x="0" y="244618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14" name="Freeform 14"/>
          <p:cNvSpPr/>
          <p:nvPr/>
        </p:nvSpPr>
        <p:spPr>
          <a:xfrm>
            <a:off x="5551624" y="9657919"/>
            <a:ext cx="7315200" cy="1103930"/>
          </a:xfrm>
          <a:custGeom>
            <a:avLst/>
            <a:gdLst/>
            <a:ahLst/>
            <a:cxnLst/>
            <a:rect l="l" t="t" r="r" b="b"/>
            <a:pathLst>
              <a:path w="7315200" h="1103930">
                <a:moveTo>
                  <a:pt x="0" y="0"/>
                </a:moveTo>
                <a:lnTo>
                  <a:pt x="7315200" y="0"/>
                </a:lnTo>
                <a:lnTo>
                  <a:pt x="7315200" y="1103930"/>
                </a:lnTo>
                <a:lnTo>
                  <a:pt x="0" y="110393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5" name="Freeform 15"/>
          <p:cNvSpPr/>
          <p:nvPr/>
        </p:nvSpPr>
        <p:spPr>
          <a:xfrm>
            <a:off x="4132471" y="9657919"/>
            <a:ext cx="2266608" cy="781481"/>
          </a:xfrm>
          <a:custGeom>
            <a:avLst/>
            <a:gdLst/>
            <a:ahLst/>
            <a:cxnLst/>
            <a:rect l="l" t="t" r="r" b="b"/>
            <a:pathLst>
              <a:path w="2266608" h="781481">
                <a:moveTo>
                  <a:pt x="0" y="0"/>
                </a:moveTo>
                <a:lnTo>
                  <a:pt x="2266608" y="0"/>
                </a:lnTo>
                <a:lnTo>
                  <a:pt x="2266608" y="781481"/>
                </a:lnTo>
                <a:lnTo>
                  <a:pt x="0" y="781481"/>
                </a:lnTo>
                <a:lnTo>
                  <a:pt x="0" y="0"/>
                </a:lnTo>
                <a:close/>
              </a:path>
            </a:pathLst>
          </a:custGeom>
          <a:blipFill>
            <a:blip r:embed="rId12">
              <a:extLst>
                <a:ext uri="{96DAC541-7B7A-43D3-8B79-37D633B846F1}">
                  <asvg:svgBlip xmlns:asvg="http://schemas.microsoft.com/office/drawing/2016/SVG/main" r:embed="rId13"/>
                </a:ext>
              </a:extLst>
            </a:blip>
            <a:stretch>
              <a:fillRect r="-80599"/>
            </a:stretch>
          </a:blipFill>
        </p:spPr>
        <p:txBody>
          <a:bodyPr/>
          <a:lstStyle/>
          <a:p>
            <a:endParaRPr lang="en-US"/>
          </a:p>
        </p:txBody>
      </p:sp>
      <p:sp>
        <p:nvSpPr>
          <p:cNvPr id="16" name="Freeform 16"/>
          <p:cNvSpPr/>
          <p:nvPr/>
        </p:nvSpPr>
        <p:spPr>
          <a:xfrm>
            <a:off x="38999" y="3029927"/>
            <a:ext cx="1361751" cy="6627992"/>
          </a:xfrm>
          <a:custGeom>
            <a:avLst/>
            <a:gdLst/>
            <a:ahLst/>
            <a:cxnLst/>
            <a:rect l="l" t="t" r="r" b="b"/>
            <a:pathLst>
              <a:path w="1361751" h="6627992">
                <a:moveTo>
                  <a:pt x="0" y="0"/>
                </a:moveTo>
                <a:lnTo>
                  <a:pt x="1361751" y="0"/>
                </a:lnTo>
                <a:lnTo>
                  <a:pt x="1361751" y="6627992"/>
                </a:lnTo>
                <a:lnTo>
                  <a:pt x="0" y="6627992"/>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17" name="TextBox 17"/>
          <p:cNvSpPr txBox="1"/>
          <p:nvPr/>
        </p:nvSpPr>
        <p:spPr>
          <a:xfrm>
            <a:off x="5316588" y="2768581"/>
            <a:ext cx="7654825" cy="2053079"/>
          </a:xfrm>
          <a:prstGeom prst="rect">
            <a:avLst/>
          </a:prstGeom>
        </p:spPr>
        <p:txBody>
          <a:bodyPr lIns="0" tIns="0" rIns="0" bIns="0" rtlCol="0" anchor="t">
            <a:spAutoFit/>
          </a:bodyPr>
          <a:lstStyle/>
          <a:p>
            <a:pPr algn="ctr">
              <a:lnSpc>
                <a:spcPts val="15988"/>
              </a:lnSpc>
            </a:pPr>
            <a:r>
              <a:rPr lang="en-US" sz="11420">
                <a:solidFill>
                  <a:srgbClr val="FFFFFF"/>
                </a:solidFill>
                <a:latin typeface="Arcade Gamer"/>
                <a:ea typeface="Arcade Gamer"/>
                <a:cs typeface="Arcade Gamer"/>
                <a:sym typeface="Arcade Gamer"/>
              </a:rPr>
              <a:t>THANK</a:t>
            </a:r>
          </a:p>
        </p:txBody>
      </p:sp>
      <p:sp>
        <p:nvSpPr>
          <p:cNvPr id="18" name="TextBox 18"/>
          <p:cNvSpPr txBox="1"/>
          <p:nvPr/>
        </p:nvSpPr>
        <p:spPr>
          <a:xfrm>
            <a:off x="3980071" y="4184597"/>
            <a:ext cx="10327858" cy="2053079"/>
          </a:xfrm>
          <a:prstGeom prst="rect">
            <a:avLst/>
          </a:prstGeom>
        </p:spPr>
        <p:txBody>
          <a:bodyPr lIns="0" tIns="0" rIns="0" bIns="0" rtlCol="0" anchor="t">
            <a:spAutoFit/>
          </a:bodyPr>
          <a:lstStyle/>
          <a:p>
            <a:pPr algn="ctr">
              <a:lnSpc>
                <a:spcPts val="15988"/>
              </a:lnSpc>
            </a:pPr>
            <a:r>
              <a:rPr lang="en-US" sz="11420">
                <a:solidFill>
                  <a:srgbClr val="FFFFFF"/>
                </a:solidFill>
                <a:latin typeface="Arcade Gamer"/>
                <a:ea typeface="Arcade Gamer"/>
                <a:cs typeface="Arcade Gamer"/>
                <a:sym typeface="Arcade Gamer"/>
              </a:rPr>
              <a:t>YOU</a:t>
            </a:r>
          </a:p>
        </p:txBody>
      </p:sp>
      <p:grpSp>
        <p:nvGrpSpPr>
          <p:cNvPr id="19" name="Group 19"/>
          <p:cNvGrpSpPr/>
          <p:nvPr/>
        </p:nvGrpSpPr>
        <p:grpSpPr>
          <a:xfrm>
            <a:off x="1028700" y="1252017"/>
            <a:ext cx="2616746" cy="486000"/>
            <a:chOff x="0" y="0"/>
            <a:chExt cx="3488995" cy="648000"/>
          </a:xfrm>
        </p:grpSpPr>
        <p:sp>
          <p:nvSpPr>
            <p:cNvPr id="20" name="Freeform 20"/>
            <p:cNvSpPr/>
            <p:nvPr/>
          </p:nvSpPr>
          <p:spPr>
            <a:xfrm>
              <a:off x="0" y="0"/>
              <a:ext cx="620072" cy="620072"/>
            </a:xfrm>
            <a:custGeom>
              <a:avLst/>
              <a:gdLst/>
              <a:ahLst/>
              <a:cxnLst/>
              <a:rect l="l" t="t" r="r" b="b"/>
              <a:pathLst>
                <a:path w="620072" h="620072">
                  <a:moveTo>
                    <a:pt x="0" y="0"/>
                  </a:moveTo>
                  <a:lnTo>
                    <a:pt x="620072" y="0"/>
                  </a:lnTo>
                  <a:lnTo>
                    <a:pt x="620072" y="620072"/>
                  </a:lnTo>
                  <a:lnTo>
                    <a:pt x="0" y="620072"/>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21" name="Freeform 21"/>
            <p:cNvSpPr/>
            <p:nvPr/>
          </p:nvSpPr>
          <p:spPr>
            <a:xfrm>
              <a:off x="708072" y="0"/>
              <a:ext cx="620072" cy="620072"/>
            </a:xfrm>
            <a:custGeom>
              <a:avLst/>
              <a:gdLst/>
              <a:ahLst/>
              <a:cxnLst/>
              <a:rect l="l" t="t" r="r" b="b"/>
              <a:pathLst>
                <a:path w="620072" h="620072">
                  <a:moveTo>
                    <a:pt x="0" y="0"/>
                  </a:moveTo>
                  <a:lnTo>
                    <a:pt x="620071" y="0"/>
                  </a:lnTo>
                  <a:lnTo>
                    <a:pt x="620071" y="620072"/>
                  </a:lnTo>
                  <a:lnTo>
                    <a:pt x="0" y="620072"/>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22" name="Freeform 22"/>
            <p:cNvSpPr/>
            <p:nvPr/>
          </p:nvSpPr>
          <p:spPr>
            <a:xfrm>
              <a:off x="1414984" y="0"/>
              <a:ext cx="620072" cy="620072"/>
            </a:xfrm>
            <a:custGeom>
              <a:avLst/>
              <a:gdLst/>
              <a:ahLst/>
              <a:cxnLst/>
              <a:rect l="l" t="t" r="r" b="b"/>
              <a:pathLst>
                <a:path w="620072" h="620072">
                  <a:moveTo>
                    <a:pt x="0" y="0"/>
                  </a:moveTo>
                  <a:lnTo>
                    <a:pt x="620072" y="0"/>
                  </a:lnTo>
                  <a:lnTo>
                    <a:pt x="620072" y="620072"/>
                  </a:lnTo>
                  <a:lnTo>
                    <a:pt x="0" y="620072"/>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23" name="Freeform 23"/>
            <p:cNvSpPr/>
            <p:nvPr/>
          </p:nvSpPr>
          <p:spPr>
            <a:xfrm>
              <a:off x="2099266" y="27928"/>
              <a:ext cx="620072" cy="620072"/>
            </a:xfrm>
            <a:custGeom>
              <a:avLst/>
              <a:gdLst/>
              <a:ahLst/>
              <a:cxnLst/>
              <a:rect l="l" t="t" r="r" b="b"/>
              <a:pathLst>
                <a:path w="620072" h="620072">
                  <a:moveTo>
                    <a:pt x="0" y="0"/>
                  </a:moveTo>
                  <a:lnTo>
                    <a:pt x="620072" y="0"/>
                  </a:lnTo>
                  <a:lnTo>
                    <a:pt x="620072" y="620072"/>
                  </a:lnTo>
                  <a:lnTo>
                    <a:pt x="0" y="620072"/>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sp>
          <p:nvSpPr>
            <p:cNvPr id="24" name="Freeform 24"/>
            <p:cNvSpPr/>
            <p:nvPr/>
          </p:nvSpPr>
          <p:spPr>
            <a:xfrm>
              <a:off x="2868923" y="27928"/>
              <a:ext cx="620072" cy="620072"/>
            </a:xfrm>
            <a:custGeom>
              <a:avLst/>
              <a:gdLst/>
              <a:ahLst/>
              <a:cxnLst/>
              <a:rect l="l" t="t" r="r" b="b"/>
              <a:pathLst>
                <a:path w="620072" h="620072">
                  <a:moveTo>
                    <a:pt x="0" y="0"/>
                  </a:moveTo>
                  <a:lnTo>
                    <a:pt x="620072" y="0"/>
                  </a:lnTo>
                  <a:lnTo>
                    <a:pt x="620072" y="620072"/>
                  </a:lnTo>
                  <a:lnTo>
                    <a:pt x="0" y="620072"/>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en-US"/>
            </a:p>
          </p:txBody>
        </p:sp>
      </p:grpSp>
      <p:sp>
        <p:nvSpPr>
          <p:cNvPr id="25" name="Freeform 25"/>
          <p:cNvSpPr/>
          <p:nvPr/>
        </p:nvSpPr>
        <p:spPr>
          <a:xfrm>
            <a:off x="13138045" y="690563"/>
            <a:ext cx="607493" cy="473845"/>
          </a:xfrm>
          <a:custGeom>
            <a:avLst/>
            <a:gdLst/>
            <a:ahLst/>
            <a:cxnLst/>
            <a:rect l="l" t="t" r="r" b="b"/>
            <a:pathLst>
              <a:path w="607493" h="473845">
                <a:moveTo>
                  <a:pt x="0" y="0"/>
                </a:moveTo>
                <a:lnTo>
                  <a:pt x="607493" y="0"/>
                </a:lnTo>
                <a:lnTo>
                  <a:pt x="607493" y="473844"/>
                </a:lnTo>
                <a:lnTo>
                  <a:pt x="0" y="47384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26" name="Freeform 26"/>
          <p:cNvSpPr/>
          <p:nvPr/>
        </p:nvSpPr>
        <p:spPr>
          <a:xfrm>
            <a:off x="12385084" y="693602"/>
            <a:ext cx="607493" cy="473845"/>
          </a:xfrm>
          <a:custGeom>
            <a:avLst/>
            <a:gdLst/>
            <a:ahLst/>
            <a:cxnLst/>
            <a:rect l="l" t="t" r="r" b="b"/>
            <a:pathLst>
              <a:path w="607493" h="473845">
                <a:moveTo>
                  <a:pt x="0" y="0"/>
                </a:moveTo>
                <a:lnTo>
                  <a:pt x="607493" y="0"/>
                </a:lnTo>
                <a:lnTo>
                  <a:pt x="607493" y="473844"/>
                </a:lnTo>
                <a:lnTo>
                  <a:pt x="0" y="47384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27" name="Freeform 27"/>
          <p:cNvSpPr/>
          <p:nvPr/>
        </p:nvSpPr>
        <p:spPr>
          <a:xfrm>
            <a:off x="11632123" y="696641"/>
            <a:ext cx="607493" cy="473845"/>
          </a:xfrm>
          <a:custGeom>
            <a:avLst/>
            <a:gdLst/>
            <a:ahLst/>
            <a:cxnLst/>
            <a:rect l="l" t="t" r="r" b="b"/>
            <a:pathLst>
              <a:path w="607493" h="473845">
                <a:moveTo>
                  <a:pt x="0" y="0"/>
                </a:moveTo>
                <a:lnTo>
                  <a:pt x="607493" y="0"/>
                </a:lnTo>
                <a:lnTo>
                  <a:pt x="607493" y="473844"/>
                </a:lnTo>
                <a:lnTo>
                  <a:pt x="0" y="47384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US"/>
          </a:p>
        </p:txBody>
      </p:sp>
      <p:sp>
        <p:nvSpPr>
          <p:cNvPr id="28" name="Freeform 28"/>
          <p:cNvSpPr/>
          <p:nvPr/>
        </p:nvSpPr>
        <p:spPr>
          <a:xfrm>
            <a:off x="14084832" y="7259665"/>
            <a:ext cx="1263876" cy="2439059"/>
          </a:xfrm>
          <a:custGeom>
            <a:avLst/>
            <a:gdLst/>
            <a:ahLst/>
            <a:cxnLst/>
            <a:rect l="l" t="t" r="r" b="b"/>
            <a:pathLst>
              <a:path w="1263876" h="2439059">
                <a:moveTo>
                  <a:pt x="0" y="0"/>
                </a:moveTo>
                <a:lnTo>
                  <a:pt x="1263877" y="0"/>
                </a:lnTo>
                <a:lnTo>
                  <a:pt x="1263877" y="2439059"/>
                </a:lnTo>
                <a:lnTo>
                  <a:pt x="0" y="2439059"/>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en-US"/>
          </a:p>
        </p:txBody>
      </p:sp>
      <p:sp>
        <p:nvSpPr>
          <p:cNvPr id="29" name="Freeform 29"/>
          <p:cNvSpPr/>
          <p:nvPr/>
        </p:nvSpPr>
        <p:spPr>
          <a:xfrm>
            <a:off x="8904373" y="1252017"/>
            <a:ext cx="987216" cy="893879"/>
          </a:xfrm>
          <a:custGeom>
            <a:avLst/>
            <a:gdLst/>
            <a:ahLst/>
            <a:cxnLst/>
            <a:rect l="l" t="t" r="r" b="b"/>
            <a:pathLst>
              <a:path w="987216" h="893879">
                <a:moveTo>
                  <a:pt x="0" y="0"/>
                </a:moveTo>
                <a:lnTo>
                  <a:pt x="987216" y="0"/>
                </a:lnTo>
                <a:lnTo>
                  <a:pt x="987216" y="893879"/>
                </a:lnTo>
                <a:lnTo>
                  <a:pt x="0" y="89387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pic>
        <p:nvPicPr>
          <p:cNvPr id="31" name="Picture 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4"/>
          <a:stretch>
            <a:fillRect/>
          </a:stretch>
        </p:blipFill>
        <p:spPr>
          <a:xfrm>
            <a:off x="8524835" y="4522306"/>
            <a:ext cx="1028700" cy="102870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audio>
              <p:cMediaNode vol="100000" showWhenStopped="0">
                <p:cTn id="2"/>
                <p:tgtEl>
                  <p:spTgt spid="31"/>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2AB5C33EC26A4CB234C197A198EEA1" ma:contentTypeVersion="19" ma:contentTypeDescription="Create a new document." ma:contentTypeScope="" ma:versionID="353f7cc9362e45cda4b04dfdafc642aa">
  <xsd:schema xmlns:xsd="http://www.w3.org/2001/XMLSchema" xmlns:xs="http://www.w3.org/2001/XMLSchema" xmlns:p="http://schemas.microsoft.com/office/2006/metadata/properties" xmlns:ns2="27090c65-df3e-4037-85cd-ed9f2fdb1867" xmlns:ns3="a943f871-ea9d-4c21-9b0b-1d5f3b55ae98" targetNamespace="http://schemas.microsoft.com/office/2006/metadata/properties" ma:root="true" ma:fieldsID="928cc7d9d86c836bdf266e801f84d5ab" ns2:_="" ns3:_="">
    <xsd:import namespace="27090c65-df3e-4037-85cd-ed9f2fdb1867"/>
    <xsd:import namespace="a943f871-ea9d-4c21-9b0b-1d5f3b55ae9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90c65-df3e-4037-85cd-ed9f2fdb18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51d933-9d47-4fac-b9dd-99e3accbef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43f871-ea9d-4c21-9b0b-1d5f3b55ae9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846707bb-fb85-49dd-a110-d0937aef137d}" ma:internalName="TaxCatchAll" ma:showField="CatchAllData" ma:web="a943f871-ea9d-4c21-9b0b-1d5f3b55ae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943f871-ea9d-4c21-9b0b-1d5f3b55ae98" xsi:nil="true"/>
    <lcf76f155ced4ddcb4097134ff3c332f xmlns="27090c65-df3e-4037-85cd-ed9f2fdb18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BAC78E3-C497-43C1-B0DE-1E5B77282824}"/>
</file>

<file path=customXml/itemProps2.xml><?xml version="1.0" encoding="utf-8"?>
<ds:datastoreItem xmlns:ds="http://schemas.openxmlformats.org/officeDocument/2006/customXml" ds:itemID="{90FA60CA-D30A-41AA-8147-180EEECCA727}"/>
</file>

<file path=customXml/itemProps3.xml><?xml version="1.0" encoding="utf-8"?>
<ds:datastoreItem xmlns:ds="http://schemas.openxmlformats.org/officeDocument/2006/customXml" ds:itemID="{C7A43AE1-9FF5-46B8-829D-DF06F33E9332}"/>
</file>

<file path=docProps/app.xml><?xml version="1.0" encoding="utf-8"?>
<Properties xmlns="http://schemas.openxmlformats.org/officeDocument/2006/extended-properties" xmlns:vt="http://schemas.openxmlformats.org/officeDocument/2006/docPropsVTypes">
  <TotalTime>14</TotalTime>
  <Words>510</Words>
  <Application>Microsoft Office PowerPoint</Application>
  <PresentationFormat>Custom</PresentationFormat>
  <Paragraphs>80</Paragraphs>
  <Slides>10</Slides>
  <Notes>3</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HK Modular</vt:lpstr>
      <vt:lpstr>Calibri</vt:lpstr>
      <vt:lpstr>Disket Mono</vt:lpstr>
      <vt:lpstr>Hussar Bold</vt:lpstr>
      <vt:lpstr>Arcade Gamer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Belonging, Interrupted</dc:title>
  <dc:creator>ReenaTang</dc:creator>
  <cp:lastModifiedBy>Wanweena Tangsathianraphap</cp:lastModifiedBy>
  <cp:revision>3</cp:revision>
  <dcterms:created xsi:type="dcterms:W3CDTF">2006-08-16T00:00:00Z</dcterms:created>
  <dcterms:modified xsi:type="dcterms:W3CDTF">2025-05-10T10:22:12Z</dcterms:modified>
  <dc:identifier>DAGm7wOqoWA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0x0101005A2AB5C33EC26A4CB234C197A198EEA1</vt:lpwstr>
  </property>
</Properties>
</file>