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slides/slide18.xml" ContentType="application/vnd.openxmlformats-officedocument.presentationml.slide+xml"/>
  <Override PartName="/ppt/presentation.xml" ContentType="application/vnd.openxmlformats-officedocument.presentationml.presentation.main+xml"/>
  <Override PartName="/ppt/slides/slide17.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3"/>
  </p:sldMasterIdLst>
  <p:notesMasterIdLst>
    <p:notesMasterId r:id="rId22"/>
  </p:notesMasterIdLst>
  <p:sldIdLst>
    <p:sldId id="256" r:id="rId4"/>
    <p:sldId id="270" r:id="rId5"/>
    <p:sldId id="271" r:id="rId6"/>
    <p:sldId id="273" r:id="rId7"/>
    <p:sldId id="272" r:id="rId8"/>
    <p:sldId id="274" r:id="rId9"/>
    <p:sldId id="276" r:id="rId10"/>
    <p:sldId id="275" r:id="rId11"/>
    <p:sldId id="268" r:id="rId12"/>
    <p:sldId id="277" r:id="rId13"/>
    <p:sldId id="266" r:id="rId14"/>
    <p:sldId id="265" r:id="rId15"/>
    <p:sldId id="282" r:id="rId16"/>
    <p:sldId id="264" r:id="rId17"/>
    <p:sldId id="283" r:id="rId18"/>
    <p:sldId id="284" r:id="rId19"/>
    <p:sldId id="279" r:id="rId20"/>
    <p:sldId id="285" r:id="rId21"/>
  </p:sldIdLst>
  <p:sldSz cx="18288000" cy="10287000"/>
  <p:notesSz cx="6858000" cy="9144000"/>
  <p:embeddedFontLst>
    <p:embeddedFont>
      <p:font typeface="Britannic Bold" panose="020B0903060703020204" pitchFamily="34" charset="0"/>
      <p:regular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Lubalin Graph" panose="020B0604020202020204"/>
      <p:regular r:id="rId30"/>
      <p:bold r:id="rId31"/>
      <p:italic r:id="rId32"/>
      <p:boldItalic r:id="rId33"/>
    </p:embeddedFont>
    <p:embeddedFont>
      <p:font typeface="Microsoft Tai Le" panose="020B0502040204020203" pitchFamily="34" charset="0"/>
      <p:regular r:id="rId34"/>
      <p:bold r:id="rId35"/>
    </p:embeddedFont>
    <p:embeddedFont>
      <p:font typeface="MV Boli" panose="02000500030200090000" pitchFamily="2" charset="0"/>
      <p:regular r:id="rId36"/>
    </p:embeddedFont>
    <p:embeddedFont>
      <p:font typeface="Roboto" panose="020B0604020202020204" charset="0"/>
      <p:regular r:id="rId37"/>
      <p:bold r:id="rId38"/>
      <p:italic r:id="rId39"/>
      <p:boldItalic r:id="rId40"/>
    </p:embeddedFont>
    <p:embeddedFont>
      <p:font typeface="Segoe UI Black" panose="020B0A02040204020203" pitchFamily="34" charset="0"/>
      <p:bold r:id="rId41"/>
      <p:boldItalic r:id="rId42"/>
    </p:embeddedFont>
    <p:embeddedFont>
      <p:font typeface="Shrikhand"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2B56"/>
    <a:srgbClr val="9BBB59"/>
    <a:srgbClr val="008868"/>
    <a:srgbClr val="2D1F13"/>
    <a:srgbClr val="C25C18"/>
    <a:srgbClr val="1A4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3883" autoAdjust="0"/>
  </p:normalViewPr>
  <p:slideViewPr>
    <p:cSldViewPr>
      <p:cViewPr varScale="1">
        <p:scale>
          <a:sx n="45" d="100"/>
          <a:sy n="45" d="100"/>
        </p:scale>
        <p:origin x="64" y="40"/>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8.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FE3614-FAB1-44BE-87C5-11F2AB72D322}" type="datetimeFigureOut">
              <a:rPr lang="en-PH" smtClean="0"/>
              <a:t>2/13/2025</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70544-45E6-4DB4-BFC5-485A670E7A99}" type="slidenum">
              <a:rPr lang="en-PH" smtClean="0"/>
              <a:t>‹#›</a:t>
            </a:fld>
            <a:endParaRPr lang="en-PH"/>
          </a:p>
        </p:txBody>
      </p:sp>
    </p:spTree>
    <p:extLst>
      <p:ext uri="{BB962C8B-B14F-4D97-AF65-F5344CB8AC3E}">
        <p14:creationId xmlns:p14="http://schemas.microsoft.com/office/powerpoint/2010/main" val="4205080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mj-lt"/>
              </a:rPr>
              <a:t>ALLOW</a:t>
            </a:r>
            <a:r>
              <a:rPr lang="en-US" sz="1200" b="0" baseline="0" dirty="0">
                <a:solidFill>
                  <a:srgbClr val="000000"/>
                </a:solidFill>
                <a:latin typeface="+mj-lt"/>
              </a:rPr>
              <a:t> ME TO PRESENT ON BEHALF OF MY TEAM THE UPDATES ON BINHI PROJECT SINCE ITS CONCEPTUALIZATION IN MAY 2024 DURING THE ASIA PEACE INNOVATORS FORUM IN SALZBURG AUSTRIA.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a:solidFill>
                <a:srgbClr val="000000"/>
              </a:solidFill>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rgbClr val="000000"/>
                </a:solidFill>
                <a:latin typeface="+mj-lt"/>
              </a:rPr>
              <a:t>OUR TEAM IS COMPOSED OF </a:t>
            </a:r>
            <a:r>
              <a:rPr lang="en-US" sz="1200" b="0" dirty="0">
                <a:solidFill>
                  <a:srgbClr val="000000"/>
                </a:solidFill>
                <a:latin typeface="+mj-lt"/>
                <a:cs typeface="MV Boli" panose="02000500030200090000" pitchFamily="2" charset="0"/>
              </a:rPr>
              <a:t>JEROME BACTOL, ROBERT BUDIANTO, NGA NGUYEN HONG &amp; MA. ERLINDA VILA. </a:t>
            </a:r>
            <a:r>
              <a:rPr lang="en-US" sz="1200" b="0" baseline="0" dirty="0">
                <a:solidFill>
                  <a:srgbClr val="000000"/>
                </a:solidFill>
                <a:latin typeface="+mj-lt"/>
                <a:cs typeface="MV Boli" panose="02000500030200090000" pitchFamily="2" charset="0"/>
              </a:rPr>
              <a:t>OUR MENTOR IS </a:t>
            </a:r>
            <a:r>
              <a:rPr lang="en-US" sz="1200" b="0" dirty="0">
                <a:solidFill>
                  <a:srgbClr val="000000"/>
                </a:solidFill>
                <a:latin typeface="+mj-lt"/>
                <a:cs typeface="MV Boli" panose="02000500030200090000" pitchFamily="2" charset="0"/>
              </a:rPr>
              <a:t>DR. RABHI ABDESSALEM WHOM WE OWE THE SOLIDIFICATION OF OUR </a:t>
            </a:r>
            <a:r>
              <a:rPr lang="en-US" b="0" dirty="0">
                <a:latin typeface="+mj-lt"/>
              </a:rPr>
              <a:t>GOALS, OBJECTIVES AND MILESTONES , NOT ONLY FOR THE BINHI PROJECT BUT ALSO</a:t>
            </a:r>
            <a:r>
              <a:rPr lang="en-US" b="0" baseline="0" dirty="0">
                <a:latin typeface="+mj-lt"/>
              </a:rPr>
              <a:t> FOR OUR PARTICIPATION TO THIS PROJECT ACCELERATOR PROGRAM</a:t>
            </a:r>
            <a:endParaRPr lang="en-US" sz="1200" b="0" dirty="0">
              <a:solidFill>
                <a:srgbClr val="000000"/>
              </a:solidFill>
              <a:latin typeface="+mj-lt"/>
              <a:cs typeface="MV Boli" panose="0200050003020009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mj-lt"/>
              <a:cs typeface="MV Boli" panose="0200050003020009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mj-lt"/>
            </a:endParaRPr>
          </a:p>
        </p:txBody>
      </p:sp>
      <p:sp>
        <p:nvSpPr>
          <p:cNvPr id="4" name="Slide Number Placeholder 3"/>
          <p:cNvSpPr>
            <a:spLocks noGrp="1"/>
          </p:cNvSpPr>
          <p:nvPr>
            <p:ph type="sldNum" sz="quarter" idx="10"/>
          </p:nvPr>
        </p:nvSpPr>
        <p:spPr/>
        <p:txBody>
          <a:bodyPr/>
          <a:lstStyle/>
          <a:p>
            <a:fld id="{F4270544-45E6-4DB4-BFC5-485A670E7A99}" type="slidenum">
              <a:rPr lang="en-PH" smtClean="0"/>
              <a:t>1</a:t>
            </a:fld>
            <a:endParaRPr lang="en-PH"/>
          </a:p>
        </p:txBody>
      </p:sp>
    </p:spTree>
    <p:extLst>
      <p:ext uri="{BB962C8B-B14F-4D97-AF65-F5344CB8AC3E}">
        <p14:creationId xmlns:p14="http://schemas.microsoft.com/office/powerpoint/2010/main" val="2671065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b="1" dirty="0" err="1"/>
              <a:t>Tudak</a:t>
            </a:r>
            <a:r>
              <a:rPr lang="en-PH" b="1" dirty="0"/>
              <a:t>/</a:t>
            </a:r>
            <a:r>
              <a:rPr lang="en-PH" b="1" dirty="0" err="1"/>
              <a:t>Puay</a:t>
            </a:r>
            <a:r>
              <a:rPr lang="en-PH" b="1" dirty="0"/>
              <a:t> Planting Method (Zero-Tillage Farming) in the Philippines</a:t>
            </a:r>
          </a:p>
          <a:p>
            <a:r>
              <a:rPr lang="en-PH" dirty="0"/>
              <a:t>The </a:t>
            </a:r>
            <a:r>
              <a:rPr lang="en-PH" b="1" dirty="0" err="1"/>
              <a:t>Tudak</a:t>
            </a:r>
            <a:r>
              <a:rPr lang="en-PH" dirty="0"/>
              <a:t> or </a:t>
            </a:r>
            <a:r>
              <a:rPr lang="en-PH" b="1" dirty="0" err="1"/>
              <a:t>Puay</a:t>
            </a:r>
            <a:r>
              <a:rPr lang="en-PH" b="1" dirty="0"/>
              <a:t> planting method</a:t>
            </a:r>
            <a:r>
              <a:rPr lang="en-PH" dirty="0"/>
              <a:t> is a traditional </a:t>
            </a:r>
            <a:r>
              <a:rPr lang="en-PH" b="1" dirty="0"/>
              <a:t>zero-tillage farming</a:t>
            </a:r>
            <a:r>
              <a:rPr lang="en-PH" dirty="0"/>
              <a:t> technique used in the </a:t>
            </a:r>
            <a:r>
              <a:rPr lang="en-PH" b="1" dirty="0"/>
              <a:t>Cordillera region</a:t>
            </a:r>
            <a:r>
              <a:rPr lang="en-PH" dirty="0"/>
              <a:t> of the Philippines, particularly by indigenous farming communities. It is a sustainable and labor-efficient way of growing crops, particularly </a:t>
            </a:r>
            <a:r>
              <a:rPr lang="en-PH" b="1" dirty="0"/>
              <a:t>rice and corn</a:t>
            </a:r>
            <a:r>
              <a:rPr lang="en-PH" dirty="0"/>
              <a:t>, in mountainous and sloped areas.</a:t>
            </a:r>
          </a:p>
          <a:p>
            <a:r>
              <a:rPr lang="en-PH" b="1" dirty="0"/>
              <a:t>Key Features of the </a:t>
            </a:r>
            <a:r>
              <a:rPr lang="en-PH" b="1" dirty="0" err="1"/>
              <a:t>Tudak</a:t>
            </a:r>
            <a:r>
              <a:rPr lang="en-PH" b="1" dirty="0"/>
              <a:t>/</a:t>
            </a:r>
            <a:r>
              <a:rPr lang="en-PH" b="1" dirty="0" err="1"/>
              <a:t>Puay</a:t>
            </a:r>
            <a:r>
              <a:rPr lang="en-PH" b="1" dirty="0"/>
              <a:t> Method</a:t>
            </a:r>
          </a:p>
          <a:p>
            <a:r>
              <a:rPr lang="en-PH" b="1" dirty="0"/>
              <a:t>No Plowing or Tilling of Soil</a:t>
            </a:r>
            <a:endParaRPr lang="en-PH" dirty="0"/>
          </a:p>
          <a:p>
            <a:pPr lvl="1"/>
            <a:r>
              <a:rPr lang="en-PH" dirty="0"/>
              <a:t>Unlike conventional farming, the soil is left undisturbed, preserving its natural structure and nutrients.</a:t>
            </a:r>
          </a:p>
          <a:p>
            <a:r>
              <a:rPr lang="en-PH" b="1" dirty="0"/>
              <a:t>Use of a Dibble Stick (</a:t>
            </a:r>
            <a:r>
              <a:rPr lang="en-PH" b="1" dirty="0" err="1"/>
              <a:t>Tudak</a:t>
            </a:r>
            <a:r>
              <a:rPr lang="en-PH" b="1" dirty="0"/>
              <a:t>/</a:t>
            </a:r>
            <a:r>
              <a:rPr lang="en-PH" b="1" dirty="0" err="1"/>
              <a:t>Puay</a:t>
            </a:r>
            <a:r>
              <a:rPr lang="en-PH" b="1" dirty="0"/>
              <a:t> Stick)</a:t>
            </a:r>
            <a:endParaRPr lang="en-PH" dirty="0"/>
          </a:p>
          <a:p>
            <a:pPr lvl="1"/>
            <a:r>
              <a:rPr lang="en-PH" dirty="0"/>
              <a:t>Farmers use a pointed wooden tool (dibble stick) to make holes in the soil, where seeds are directly planted. This eliminates the need for plowing.</a:t>
            </a:r>
          </a:p>
          <a:p>
            <a:r>
              <a:rPr lang="en-PH" b="1" dirty="0"/>
              <a:t>Preservation of Soil Fertility</a:t>
            </a:r>
            <a:endParaRPr lang="en-PH" dirty="0"/>
          </a:p>
          <a:p>
            <a:pPr lvl="1"/>
            <a:r>
              <a:rPr lang="en-PH" dirty="0"/>
              <a:t>Since the soil is not disturbed, organic matter from decomposed plants remains intact, enriching the land naturally.</a:t>
            </a:r>
          </a:p>
          <a:p>
            <a:r>
              <a:rPr lang="en-PH" b="1" dirty="0"/>
              <a:t>Erosion Control</a:t>
            </a:r>
            <a:endParaRPr lang="en-PH" dirty="0"/>
          </a:p>
          <a:p>
            <a:pPr lvl="1"/>
            <a:r>
              <a:rPr lang="en-PH" dirty="0"/>
              <a:t>This method is ideal for hilly or sloped terrains, as it prevents excessive soil erosion compared to conventional plowing.</a:t>
            </a:r>
          </a:p>
          <a:p>
            <a:r>
              <a:rPr lang="en-PH" b="1" dirty="0"/>
              <a:t>Water Conservation</a:t>
            </a:r>
            <a:endParaRPr lang="en-PH" dirty="0"/>
          </a:p>
          <a:p>
            <a:pPr lvl="1"/>
            <a:r>
              <a:rPr lang="en-PH" dirty="0"/>
              <a:t>Since the topsoil remains covered with plant residues, it retains more moisture, making it suitable for rain-fed farming.</a:t>
            </a:r>
          </a:p>
          <a:p>
            <a:r>
              <a:rPr lang="en-PH" b="1" dirty="0"/>
              <a:t>Weed and Pest Management</a:t>
            </a:r>
            <a:endParaRPr lang="en-PH" dirty="0"/>
          </a:p>
          <a:p>
            <a:pPr lvl="1"/>
            <a:r>
              <a:rPr lang="en-PH" dirty="0"/>
              <a:t>Natural vegetation cover helps suppress weeds and encourages beneficial organisms that control pests.</a:t>
            </a:r>
          </a:p>
          <a:p>
            <a:r>
              <a:rPr lang="en-PH" b="1" dirty="0"/>
              <a:t>Crops Grown Using Zero-Tillage in the Philippines</a:t>
            </a:r>
          </a:p>
          <a:p>
            <a:r>
              <a:rPr lang="en-PH" b="1" dirty="0"/>
              <a:t>Rice (Upland Varieties)</a:t>
            </a:r>
            <a:endParaRPr lang="en-PH" dirty="0"/>
          </a:p>
          <a:p>
            <a:r>
              <a:rPr lang="en-PH" b="1" dirty="0"/>
              <a:t>Corn</a:t>
            </a:r>
            <a:endParaRPr lang="en-PH" dirty="0"/>
          </a:p>
          <a:p>
            <a:r>
              <a:rPr lang="en-PH" b="1" dirty="0"/>
              <a:t>Root Crops (e.g., sweet potatoes, cassava)</a:t>
            </a:r>
            <a:endParaRPr lang="en-PH" dirty="0"/>
          </a:p>
          <a:p>
            <a:r>
              <a:rPr lang="en-PH" b="1" dirty="0"/>
              <a:t>Legumes (e.g., mung beans, peanuts)</a:t>
            </a:r>
            <a:endParaRPr lang="en-PH" dirty="0"/>
          </a:p>
          <a:p>
            <a:r>
              <a:rPr lang="en-PH" b="1" dirty="0"/>
              <a:t>Advantages of </a:t>
            </a:r>
            <a:r>
              <a:rPr lang="en-PH" b="1" dirty="0" err="1"/>
              <a:t>Tudak</a:t>
            </a:r>
            <a:r>
              <a:rPr lang="en-PH" b="1" dirty="0"/>
              <a:t>/</a:t>
            </a:r>
            <a:r>
              <a:rPr lang="en-PH" b="1" dirty="0" err="1"/>
              <a:t>Puay</a:t>
            </a:r>
            <a:r>
              <a:rPr lang="en-PH" b="1" dirty="0"/>
              <a:t> Farming</a:t>
            </a:r>
          </a:p>
          <a:p>
            <a:r>
              <a:rPr lang="en-PH" dirty="0"/>
              <a:t>✔ </a:t>
            </a:r>
            <a:r>
              <a:rPr lang="en-PH" b="1" dirty="0"/>
              <a:t>Sustainable and environmentally friendly</a:t>
            </a:r>
            <a:br>
              <a:rPr lang="en-PH" dirty="0"/>
            </a:br>
            <a:r>
              <a:rPr lang="en-PH" dirty="0"/>
              <a:t>✔ </a:t>
            </a:r>
            <a:r>
              <a:rPr lang="en-PH" b="1" dirty="0"/>
              <a:t>Reduces labor and costs</a:t>
            </a:r>
            <a:r>
              <a:rPr lang="en-PH" dirty="0"/>
              <a:t> (no need for plowing or excessive weeding)</a:t>
            </a:r>
            <a:br>
              <a:rPr lang="en-PH" dirty="0"/>
            </a:br>
            <a:r>
              <a:rPr lang="en-PH" dirty="0"/>
              <a:t>✔ </a:t>
            </a:r>
            <a:r>
              <a:rPr lang="en-PH" b="1" dirty="0"/>
              <a:t>Improves soil fertility and biodiversity</a:t>
            </a:r>
            <a:br>
              <a:rPr lang="en-PH" dirty="0"/>
            </a:br>
            <a:r>
              <a:rPr lang="en-PH" dirty="0"/>
              <a:t>✔ </a:t>
            </a:r>
            <a:r>
              <a:rPr lang="en-PH" b="1" dirty="0"/>
              <a:t>Prevents land degradation and soil erosion</a:t>
            </a:r>
            <a:endParaRPr lang="en-PH" dirty="0"/>
          </a:p>
          <a:p>
            <a:r>
              <a:rPr lang="en-PH" b="1" dirty="0"/>
              <a:t>Challenges</a:t>
            </a:r>
          </a:p>
          <a:p>
            <a:r>
              <a:rPr lang="en-PH" dirty="0"/>
              <a:t>Slower seed germination in compacted soil</a:t>
            </a:r>
          </a:p>
          <a:p>
            <a:r>
              <a:rPr lang="en-PH" dirty="0"/>
              <a:t>Dependency on favorable rainfall patterns</a:t>
            </a:r>
          </a:p>
          <a:p>
            <a:r>
              <a:rPr lang="en-PH" dirty="0"/>
              <a:t>More initial manual labor required for planting</a:t>
            </a:r>
          </a:p>
          <a:p>
            <a:r>
              <a:rPr lang="en-PH" dirty="0"/>
              <a:t>This traditional zero-tillage method remains significant today, especially in promoting </a:t>
            </a:r>
            <a:r>
              <a:rPr lang="en-PH" b="1" dirty="0"/>
              <a:t>sustainable agriculture</a:t>
            </a:r>
            <a:r>
              <a:rPr lang="en-PH" dirty="0"/>
              <a:t> in upland communities. It aligns with modern </a:t>
            </a:r>
            <a:r>
              <a:rPr lang="en-PH" b="1" dirty="0"/>
              <a:t>conservation agriculture</a:t>
            </a:r>
            <a:r>
              <a:rPr lang="en-PH" dirty="0"/>
              <a:t> practices, making it an eco-friendly alternative to conventional plowing.</a:t>
            </a:r>
          </a:p>
          <a:p>
            <a:endParaRPr lang="en-US" dirty="0"/>
          </a:p>
        </p:txBody>
      </p:sp>
      <p:sp>
        <p:nvSpPr>
          <p:cNvPr id="4" name="Slide Number Placeholder 3"/>
          <p:cNvSpPr>
            <a:spLocks noGrp="1"/>
          </p:cNvSpPr>
          <p:nvPr>
            <p:ph type="sldNum" sz="quarter" idx="5"/>
          </p:nvPr>
        </p:nvSpPr>
        <p:spPr/>
        <p:txBody>
          <a:bodyPr/>
          <a:lstStyle/>
          <a:p>
            <a:fld id="{F4270544-45E6-4DB4-BFC5-485A670E7A99}" type="slidenum">
              <a:rPr lang="en-PH" smtClean="0"/>
              <a:t>9</a:t>
            </a:fld>
            <a:endParaRPr lang="en-PH"/>
          </a:p>
        </p:txBody>
      </p:sp>
    </p:spTree>
    <p:extLst>
      <p:ext uri="{BB962C8B-B14F-4D97-AF65-F5344CB8AC3E}">
        <p14:creationId xmlns:p14="http://schemas.microsoft.com/office/powerpoint/2010/main" val="2915966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AND</a:t>
            </a:r>
            <a:r>
              <a:rPr lang="en-PH" baseline="0" dirty="0"/>
              <a:t> THAT ENDS MY PRESENTATION, THANK YOU AND MAY WE ALL HAVE PRODUCTIVE SESSIONS IN THE NEXT DAYS TO COME.</a:t>
            </a:r>
            <a:endParaRPr lang="en-PH" dirty="0"/>
          </a:p>
        </p:txBody>
      </p:sp>
      <p:sp>
        <p:nvSpPr>
          <p:cNvPr id="4" name="Slide Number Placeholder 3"/>
          <p:cNvSpPr>
            <a:spLocks noGrp="1"/>
          </p:cNvSpPr>
          <p:nvPr>
            <p:ph type="sldNum" sz="quarter" idx="10"/>
          </p:nvPr>
        </p:nvSpPr>
        <p:spPr/>
        <p:txBody>
          <a:bodyPr/>
          <a:lstStyle/>
          <a:p>
            <a:fld id="{F4270544-45E6-4DB4-BFC5-485A670E7A99}" type="slidenum">
              <a:rPr lang="en-PH" smtClean="0"/>
              <a:t>12</a:t>
            </a:fld>
            <a:endParaRPr lang="en-PH"/>
          </a:p>
        </p:txBody>
      </p:sp>
    </p:spTree>
    <p:extLst>
      <p:ext uri="{BB962C8B-B14F-4D97-AF65-F5344CB8AC3E}">
        <p14:creationId xmlns:p14="http://schemas.microsoft.com/office/powerpoint/2010/main" val="3405339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mj-lt"/>
              </a:rPr>
              <a:t>MAY</a:t>
            </a:r>
            <a:r>
              <a:rPr lang="en-US" baseline="0" dirty="0">
                <a:latin typeface="+mj-lt"/>
              </a:rPr>
              <a:t> OF LAST YEAR, WE PRESENTED OUR ROADMAP OF OUR REALIZATION OF THE BINHI PROJECT BY 2026. AS WE HAVE CONCEPTUALIZED, </a:t>
            </a:r>
            <a:r>
              <a:rPr lang="en-US" sz="1200" dirty="0">
                <a:solidFill>
                  <a:srgbClr val="000000"/>
                </a:solidFill>
                <a:latin typeface="+mj-lt"/>
                <a:cs typeface="Arial" panose="020B0604020202020204" pitchFamily="34" charset="0"/>
              </a:rPr>
              <a:t>BINHI IS TO BE </a:t>
            </a:r>
            <a:r>
              <a:rPr lang="en-US" sz="1200" dirty="0">
                <a:solidFill>
                  <a:schemeClr val="accent2">
                    <a:lumMod val="75000"/>
                  </a:schemeClr>
                </a:solidFill>
                <a:latin typeface="+mj-lt"/>
                <a:cs typeface="Arial" panose="020B0604020202020204" pitchFamily="34" charset="0"/>
              </a:rPr>
              <a:t>PLANTED</a:t>
            </a:r>
            <a:r>
              <a:rPr lang="en-US" sz="1200" dirty="0">
                <a:solidFill>
                  <a:srgbClr val="000000"/>
                </a:solidFill>
                <a:latin typeface="+mj-lt"/>
                <a:cs typeface="Arial" panose="020B0604020202020204" pitchFamily="34" charset="0"/>
              </a:rPr>
              <a:t> TO DOCUMENT INDIGENOUS AGRICULTURAL NORMS, </a:t>
            </a:r>
            <a:r>
              <a:rPr lang="en-US" sz="1200" dirty="0">
                <a:solidFill>
                  <a:srgbClr val="00B050"/>
                </a:solidFill>
                <a:latin typeface="+mj-lt"/>
                <a:cs typeface="Arial" panose="020B0604020202020204" pitchFamily="34" charset="0"/>
              </a:rPr>
              <a:t>GROW</a:t>
            </a:r>
            <a:r>
              <a:rPr lang="en-US" sz="1200" dirty="0">
                <a:solidFill>
                  <a:srgbClr val="000000"/>
                </a:solidFill>
                <a:latin typeface="+mj-lt"/>
                <a:cs typeface="Arial" panose="020B0604020202020204" pitchFamily="34" charset="0"/>
              </a:rPr>
              <a:t> THEM TO IMPROVE AGRICULTURAL PRACTICES, THEREBY </a:t>
            </a:r>
            <a:r>
              <a:rPr lang="en-US" sz="1200" dirty="0">
                <a:solidFill>
                  <a:srgbClr val="0070C0"/>
                </a:solidFill>
                <a:latin typeface="+mj-lt"/>
                <a:cs typeface="Arial" panose="020B0604020202020204" pitchFamily="34" charset="0"/>
              </a:rPr>
              <a:t>THRIVING</a:t>
            </a:r>
            <a:r>
              <a:rPr lang="en-US" sz="1200" dirty="0">
                <a:solidFill>
                  <a:srgbClr val="000000"/>
                </a:solidFill>
                <a:latin typeface="+mj-lt"/>
                <a:cs typeface="Arial" panose="020B0604020202020204" pitchFamily="34" charset="0"/>
              </a:rPr>
              <a:t> TO PROMOTE STABLE SOCIETIES CAPABLE OF WITHSTANDING THE CHALLENGES RELATED TO THE </a:t>
            </a:r>
            <a:r>
              <a:rPr lang="en-US" sz="1200" b="0" dirty="0">
                <a:solidFill>
                  <a:srgbClr val="000000"/>
                </a:solidFill>
                <a:latin typeface="+mj-lt"/>
                <a:cs typeface="Arial" panose="020B0604020202020204" pitchFamily="34" charset="0"/>
              </a:rPr>
              <a:t>NEXUS OF FOOD SECURITY AND CLIMATE CHANGE. AND THAT BINHI WILL BE CONTINOUSLY CULTIVATED UNTIL THE LOCAL PRACTICES BECOME GLOBALLY RECOGNIZED.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a:solidFill>
                <a:srgbClr val="000000"/>
              </a:solidFill>
              <a:latin typeface="+mj-lt"/>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000000"/>
                </a:solidFill>
                <a:latin typeface="+mn-lt"/>
                <a:ea typeface="+mn-ea"/>
                <a:cs typeface="+mn-cs"/>
              </a:rPr>
              <a:t>*****CLICK*****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a:solidFill>
                <a:srgbClr val="000000"/>
              </a:solidFill>
              <a:latin typeface="+mj-lt"/>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rgbClr val="000000"/>
                </a:solidFill>
                <a:latin typeface="+mj-lt"/>
                <a:cs typeface="Arial" panose="020B0604020202020204" pitchFamily="34" charset="0"/>
              </a:rPr>
              <a:t>HENCE OUR ACCOMPLISHMENT FROM MAY TO DECEMBER 2024 INCLUDES:</a:t>
            </a:r>
            <a:r>
              <a:rPr lang="en-US" sz="1200" b="0" baseline="0" dirty="0">
                <a:solidFill>
                  <a:schemeClr val="tx1"/>
                </a:solidFill>
                <a:latin typeface="+mj-lt"/>
                <a:cs typeface="+mn-cs"/>
              </a:rPr>
              <a:t> </a:t>
            </a:r>
            <a:r>
              <a:rPr lang="en-US" sz="1200" b="1" dirty="0">
                <a:solidFill>
                  <a:prstClr val="black"/>
                </a:solidFill>
                <a:latin typeface="+mj-lt"/>
                <a:ea typeface="Lato Light" charset="0"/>
                <a:cs typeface="Lato Light" charset="0"/>
              </a:rPr>
              <a:t>IN AUG 2024</a:t>
            </a:r>
            <a:r>
              <a:rPr lang="en-US" sz="1200" b="1" baseline="0" dirty="0">
                <a:solidFill>
                  <a:prstClr val="black"/>
                </a:solidFill>
                <a:latin typeface="+mj-lt"/>
                <a:ea typeface="Lato Light" charset="0"/>
                <a:cs typeface="Lato Light" charset="0"/>
              </a:rPr>
              <a:t> </a:t>
            </a:r>
            <a:r>
              <a:rPr lang="en-US" sz="1200" b="0" baseline="0" dirty="0">
                <a:solidFill>
                  <a:prstClr val="black"/>
                </a:solidFill>
                <a:latin typeface="+mj-lt"/>
                <a:ea typeface="Lato Light" charset="0"/>
                <a:cs typeface="Lato Light" charset="0"/>
              </a:rPr>
              <a:t>WE TOOK THE </a:t>
            </a:r>
            <a:r>
              <a:rPr lang="en-US" sz="1200" dirty="0">
                <a:solidFill>
                  <a:prstClr val="black"/>
                </a:solidFill>
                <a:latin typeface="+mj-lt"/>
                <a:ea typeface="Lato Light" charset="0"/>
                <a:cs typeface="Lato Light" charset="0"/>
              </a:rPr>
              <a:t>CHALLENGE AND </a:t>
            </a:r>
            <a:r>
              <a:rPr lang="en-US" sz="1200" baseline="0" dirty="0">
                <a:solidFill>
                  <a:prstClr val="black"/>
                </a:solidFill>
                <a:latin typeface="+mj-lt"/>
                <a:ea typeface="Lato Light" charset="0"/>
                <a:cs typeface="Lato Light" charset="0"/>
              </a:rPr>
              <a:t>APPLIED </a:t>
            </a:r>
            <a:r>
              <a:rPr lang="en-US" sz="1200" dirty="0">
                <a:solidFill>
                  <a:prstClr val="black"/>
                </a:solidFill>
                <a:latin typeface="+mj-lt"/>
                <a:ea typeface="Lato Light" charset="0"/>
                <a:cs typeface="Lato Light" charset="0"/>
              </a:rPr>
              <a:t>FOR THE PROJECT ACCELERATOR PROGRAM ;</a:t>
            </a:r>
            <a:r>
              <a:rPr lang="en-US" sz="1200" baseline="0" dirty="0">
                <a:solidFill>
                  <a:prstClr val="black"/>
                </a:solidFill>
                <a:latin typeface="+mj-lt"/>
                <a:ea typeface="Lato Light" charset="0"/>
                <a:cs typeface="Lato Light" charset="0"/>
              </a:rPr>
              <a:t> </a:t>
            </a:r>
            <a:r>
              <a:rPr lang="en-US" sz="1200" b="0" dirty="0">
                <a:solidFill>
                  <a:prstClr val="black"/>
                </a:solidFill>
                <a:latin typeface="+mj-lt"/>
                <a:ea typeface="Lato Light" charset="0"/>
                <a:cs typeface="Lato Light" charset="0"/>
              </a:rPr>
              <a:t>FORTUNATELY</a:t>
            </a:r>
            <a:r>
              <a:rPr lang="en-US" sz="1200" b="0" baseline="0" dirty="0">
                <a:solidFill>
                  <a:prstClr val="black"/>
                </a:solidFill>
                <a:latin typeface="+mj-lt"/>
                <a:ea typeface="Lato Light" charset="0"/>
                <a:cs typeface="Lato Light" charset="0"/>
              </a:rPr>
              <a:t>, ON </a:t>
            </a:r>
            <a:r>
              <a:rPr lang="en-US" sz="1200" b="1" dirty="0">
                <a:solidFill>
                  <a:prstClr val="black"/>
                </a:solidFill>
                <a:latin typeface="+mj-lt"/>
                <a:ea typeface="Lato Light" charset="0"/>
                <a:cs typeface="Lato Light" charset="0"/>
              </a:rPr>
              <a:t>SEP 2024</a:t>
            </a:r>
            <a:r>
              <a:rPr lang="en-US" sz="1200" b="1" baseline="0" dirty="0">
                <a:solidFill>
                  <a:prstClr val="black"/>
                </a:solidFill>
                <a:latin typeface="+mj-lt"/>
                <a:ea typeface="Lato Light" charset="0"/>
                <a:cs typeface="Lato Light" charset="0"/>
              </a:rPr>
              <a:t> </a:t>
            </a:r>
            <a:r>
              <a:rPr lang="en-US" sz="1200" b="0" baseline="0" dirty="0">
                <a:solidFill>
                  <a:prstClr val="black"/>
                </a:solidFill>
                <a:latin typeface="+mj-lt"/>
                <a:ea typeface="Lato Light" charset="0"/>
                <a:cs typeface="Lato Light" charset="0"/>
              </a:rPr>
              <a:t>WE </a:t>
            </a:r>
            <a:r>
              <a:rPr lang="en-US" sz="1200" dirty="0">
                <a:solidFill>
                  <a:prstClr val="black"/>
                </a:solidFill>
                <a:latin typeface="+mj-lt"/>
                <a:ea typeface="Lato Light" charset="0"/>
                <a:cs typeface="Lato Light" charset="0"/>
              </a:rPr>
              <a:t>RECEIVED THE GOOD NEWS THAT OUR TEAM</a:t>
            </a:r>
            <a:r>
              <a:rPr lang="en-US" sz="1200" baseline="0" dirty="0">
                <a:solidFill>
                  <a:prstClr val="black"/>
                </a:solidFill>
                <a:latin typeface="+mj-lt"/>
                <a:ea typeface="Lato Light" charset="0"/>
                <a:cs typeface="Lato Light" charset="0"/>
              </a:rPr>
              <a:t> IS PART OF THE </a:t>
            </a:r>
            <a:r>
              <a:rPr lang="en-US" sz="1200" dirty="0">
                <a:solidFill>
                  <a:prstClr val="black"/>
                </a:solidFill>
                <a:latin typeface="+mj-lt"/>
                <a:ea typeface="Lato Light" charset="0"/>
                <a:cs typeface="Lato Light" charset="0"/>
              </a:rPr>
              <a:t>ACCELERATOR PROGRAM;</a:t>
            </a:r>
            <a:r>
              <a:rPr lang="en-US" sz="1200" baseline="0" dirty="0">
                <a:solidFill>
                  <a:prstClr val="black"/>
                </a:solidFill>
                <a:latin typeface="+mj-lt"/>
                <a:ea typeface="Lato Light" charset="0"/>
                <a:cs typeface="Lato Light" charset="0"/>
              </a:rPr>
              <a:t> </a:t>
            </a:r>
            <a:r>
              <a:rPr lang="en-US" sz="1200" b="0" dirty="0">
                <a:solidFill>
                  <a:prstClr val="black"/>
                </a:solidFill>
                <a:latin typeface="+mj-lt"/>
                <a:ea typeface="Lato Light" charset="0"/>
                <a:cs typeface="Lato Light" charset="0"/>
              </a:rPr>
              <a:t>THUS IN </a:t>
            </a:r>
            <a:r>
              <a:rPr lang="en-US" sz="1200" b="1" dirty="0">
                <a:solidFill>
                  <a:prstClr val="black"/>
                </a:solidFill>
                <a:latin typeface="+mj-lt"/>
                <a:ea typeface="Lato Light" charset="0"/>
                <a:cs typeface="Lato Light" charset="0"/>
              </a:rPr>
              <a:t>NOV 2024</a:t>
            </a:r>
            <a:r>
              <a:rPr lang="en-US" sz="1200" b="0" dirty="0">
                <a:solidFill>
                  <a:prstClr val="black"/>
                </a:solidFill>
                <a:latin typeface="+mj-lt"/>
                <a:ea typeface="Lato Light" charset="0"/>
                <a:cs typeface="Lato Light" charset="0"/>
              </a:rPr>
              <a:t>,</a:t>
            </a:r>
            <a:r>
              <a:rPr lang="en-US" sz="1200" b="0" baseline="0" dirty="0">
                <a:solidFill>
                  <a:prstClr val="black"/>
                </a:solidFill>
                <a:latin typeface="+mj-lt"/>
                <a:ea typeface="Lato Light" charset="0"/>
                <a:cs typeface="Lato Light" charset="0"/>
              </a:rPr>
              <a:t> WE WERE INTRODUCED TO OUR MENTOR, DR. RAHBI AND AT THE SAME TIME WE PRESENTED THE BINHI PROJECT; AND, </a:t>
            </a:r>
            <a:r>
              <a:rPr lang="en-US" sz="1200" b="0" dirty="0">
                <a:solidFill>
                  <a:prstClr val="black"/>
                </a:solidFill>
                <a:latin typeface="+mj-lt"/>
                <a:ea typeface="Lato Light" charset="0"/>
                <a:cs typeface="Lato Light" charset="0"/>
              </a:rPr>
              <a:t>IN</a:t>
            </a:r>
            <a:r>
              <a:rPr lang="en-US" sz="1200" b="0" baseline="0" dirty="0">
                <a:solidFill>
                  <a:prstClr val="black"/>
                </a:solidFill>
                <a:latin typeface="+mj-lt"/>
                <a:ea typeface="Lato Light" charset="0"/>
                <a:cs typeface="Lato Light" charset="0"/>
              </a:rPr>
              <a:t> </a:t>
            </a:r>
            <a:r>
              <a:rPr lang="en-US" sz="1200" b="1" dirty="0">
                <a:solidFill>
                  <a:prstClr val="black"/>
                </a:solidFill>
                <a:latin typeface="+mj-lt"/>
                <a:ea typeface="Lato Light" charset="0"/>
                <a:cs typeface="Lato Light" charset="0"/>
              </a:rPr>
              <a:t>DEC 2024,</a:t>
            </a:r>
            <a:r>
              <a:rPr lang="en-US" sz="1200" b="1" baseline="0" dirty="0">
                <a:solidFill>
                  <a:prstClr val="black"/>
                </a:solidFill>
                <a:latin typeface="+mj-lt"/>
                <a:ea typeface="Lato Light" charset="0"/>
                <a:cs typeface="Lato Light" charset="0"/>
              </a:rPr>
              <a:t> </a:t>
            </a:r>
            <a:r>
              <a:rPr lang="en-US" sz="1200" b="0" baseline="0" dirty="0">
                <a:solidFill>
                  <a:prstClr val="black"/>
                </a:solidFill>
                <a:latin typeface="+mj-lt"/>
                <a:ea typeface="Lato Light" charset="0"/>
                <a:cs typeface="Lato Light" charset="0"/>
              </a:rPr>
              <a:t>WE HAD A </a:t>
            </a:r>
            <a:r>
              <a:rPr lang="en-US" sz="1200" dirty="0">
                <a:solidFill>
                  <a:prstClr val="black"/>
                </a:solidFill>
                <a:latin typeface="+mj-lt"/>
                <a:ea typeface="Lato Light" charset="0"/>
                <a:cs typeface="Lato Light" charset="0"/>
              </a:rPr>
              <a:t>BRAINSTORMING TO IMPROVE OUR</a:t>
            </a:r>
            <a:r>
              <a:rPr lang="en-US" sz="1200" baseline="0" dirty="0">
                <a:solidFill>
                  <a:prstClr val="black"/>
                </a:solidFill>
                <a:latin typeface="+mj-lt"/>
                <a:ea typeface="Lato Light" charset="0"/>
                <a:cs typeface="Lato Light" charset="0"/>
              </a:rPr>
              <a:t> </a:t>
            </a:r>
            <a:r>
              <a:rPr lang="en-US" sz="1200" dirty="0">
                <a:solidFill>
                  <a:prstClr val="black"/>
                </a:solidFill>
                <a:latin typeface="+mj-lt"/>
                <a:ea typeface="Lato Light" charset="0"/>
                <a:cs typeface="Lato Light" charset="0"/>
              </a:rPr>
              <a:t>PROPOSAL BASED ON DR. RAHBI’S RECOMMENDATIONS.</a:t>
            </a:r>
            <a:endParaRPr lang="en-US" sz="1200" b="1" dirty="0">
              <a:solidFill>
                <a:prstClr val="black"/>
              </a:solidFill>
              <a:latin typeface="+mj-lt"/>
              <a:ea typeface="Lato Light" charset="0"/>
              <a:cs typeface="Lato Light"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mj-lt"/>
              </a:rPr>
              <a:t>THOUGH NOT MUCH, WE ARE PROUD THAT FROM AN INITIAL BRAINSTORMING IDEA IN SALZBURG IN MAY 2024, OUR PROJECT SOLIDIFIED WITH CLEAR GOALS, OBJECTIVES AND MILESTONES BY THE END OF 2024 WITH THE SUPPORT OF SGS</a:t>
            </a:r>
            <a:r>
              <a:rPr lang="en-US" baseline="0" dirty="0">
                <a:latin typeface="+mj-lt"/>
              </a:rPr>
              <a:t> TEAM</a:t>
            </a:r>
            <a:r>
              <a:rPr lang="en-US" dirty="0">
                <a:latin typeface="+mj-lt"/>
              </a:rPr>
              <a:t>. THOUGH WE ARE GEOGRAPHICALLY CHALLENGED, OUR MOTIVATION FOR THIS PROJECT ENABLED US TO WORK IN OUR OWN SPACE TO IDENTIFY POSSIBLE COLLABORATORS AND PARTNERS ON THE GROUND AS WE ENVISION TO TAKE THIS PROJECT FORWARD. OUR CONVERSATION WITH OUR MENTOR IS A GREAT STEP SINCE HE WAS ABLE TO HELP US IDENTIFY THE GAPS AND POSSIBLE AREAS WE WILL WORK WITH IN THE ACCELERATOR WORKSHOP. SO IN SUMMARY, IT MAY BE CLICHE BUT OUR GREATEST ACCOMPLISHMENT SO FAR IS TO BUILD THE TEAM AND ANCHOR OUR VISION TOWARDS BINHI. THIS WILL NOT BE POSSIBLE WITHOUT THE SALZBURG GLOBAL.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00000"/>
              </a:solidFill>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latin typeface="+mj-lt"/>
              </a:rPr>
              <a:t>*****CLICK</a:t>
            </a:r>
            <a:r>
              <a:rPr lang="en-US" sz="1200" b="1" kern="1200" dirty="0">
                <a:solidFill>
                  <a:srgbClr val="000000"/>
                </a:solidFill>
                <a:latin typeface="+mn-lt"/>
                <a:ea typeface="+mn-ea"/>
                <a:cs typeface="+mn-cs"/>
              </a:rPr>
              <a:t>*****</a:t>
            </a:r>
            <a:endParaRPr lang="en-US" sz="1200" b="1" dirty="0">
              <a:solidFill>
                <a:srgbClr val="000000"/>
              </a:solidFill>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j-lt"/>
                <a:ea typeface="+mn-ea"/>
                <a:cs typeface="+mn-cs"/>
              </a:rPr>
              <a:t>THEREFORE AS WE MOVE TOWARD GROWING “BINHI” THIS YEAR, WE ARE</a:t>
            </a:r>
            <a:r>
              <a:rPr lang="en-US" sz="1200" kern="1200" baseline="0" dirty="0">
                <a:solidFill>
                  <a:schemeClr val="tx1"/>
                </a:solidFill>
                <a:latin typeface="+mj-lt"/>
                <a:ea typeface="+mn-ea"/>
                <a:cs typeface="+mn-cs"/>
              </a:rPr>
              <a:t> ENVISIONING THAT THROUGH OUR WORKSHOP, OUR TEAM WILL BE ABLE TO:</a:t>
            </a:r>
            <a:endParaRPr lang="en-US" sz="1200" kern="1200" dirty="0">
              <a:solidFill>
                <a:schemeClr val="tx1"/>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000000"/>
              </a:solidFill>
              <a:latin typeface="+mj-lt"/>
              <a:ea typeface="+mn-ea"/>
              <a:cs typeface="+mn-cs"/>
            </a:endParaRPr>
          </a:p>
          <a:p>
            <a:pPr marL="266700" indent="-266700">
              <a:buFont typeface="+mj-lt"/>
              <a:buAutoNum type="arabicParenR"/>
            </a:pPr>
            <a:r>
              <a:rPr lang="en-GB" sz="1200" i="0" kern="1200" dirty="0">
                <a:solidFill>
                  <a:schemeClr val="tx1"/>
                </a:solidFill>
                <a:latin typeface="+mj-lt"/>
                <a:ea typeface="+mn-ea"/>
                <a:cs typeface="+mn-cs"/>
              </a:rPr>
              <a:t>BUILD A </a:t>
            </a:r>
            <a:r>
              <a:rPr lang="en-GB" sz="1200" b="1" i="0" kern="1200" dirty="0">
                <a:solidFill>
                  <a:schemeClr val="tx1"/>
                </a:solidFill>
                <a:latin typeface="+mj-lt"/>
                <a:ea typeface="+mn-ea"/>
                <a:cs typeface="+mn-cs"/>
              </a:rPr>
              <a:t>SOLID FOUNDATION FOR THE PROJECT REGARDING TOOLS, METHODOLOGY, AND RESOURCES</a:t>
            </a:r>
            <a:r>
              <a:rPr lang="en-GB" sz="1200" i="0" kern="1200" dirty="0">
                <a:solidFill>
                  <a:schemeClr val="tx1"/>
                </a:solidFill>
                <a:latin typeface="+mj-lt"/>
                <a:ea typeface="+mn-ea"/>
                <a:cs typeface="+mn-cs"/>
              </a:rPr>
              <a:t> TO ENSURE SUSTAINED IMPLEMENTATION ONCE WE ENGAGE WITH THE COMMUNITIES ;</a:t>
            </a:r>
          </a:p>
          <a:p>
            <a:pPr marL="266700" indent="-266700">
              <a:buFont typeface="+mj-lt"/>
              <a:buAutoNum type="arabicParenR"/>
            </a:pPr>
            <a:r>
              <a:rPr lang="en-GB" sz="1200" b="1" i="0" kern="1200" dirty="0">
                <a:solidFill>
                  <a:schemeClr val="tx1"/>
                </a:solidFill>
                <a:latin typeface="+mj-lt"/>
                <a:ea typeface="+mn-ea"/>
                <a:cs typeface="+mn-cs"/>
              </a:rPr>
              <a:t>DEVELOP A DETAILED PROJECT PROPOSAL</a:t>
            </a:r>
            <a:r>
              <a:rPr lang="en-GB" sz="1200" i="0" kern="1200" dirty="0">
                <a:solidFill>
                  <a:schemeClr val="tx1"/>
                </a:solidFill>
                <a:latin typeface="+mj-lt"/>
                <a:ea typeface="+mn-ea"/>
                <a:cs typeface="+mn-cs"/>
              </a:rPr>
              <a:t>, WHICH INCLUDES WORK BREAKDOWN STRUCTURE, WORK AND FINANCIAL PLAN, THEORY OF CHANGE, AND RESOURCE GENERATION STRATEGY; AND,</a:t>
            </a:r>
            <a:endParaRPr lang="en-PH" sz="1200" i="0" kern="1200" dirty="0">
              <a:solidFill>
                <a:schemeClr val="tx1"/>
              </a:solidFill>
              <a:latin typeface="+mj-lt"/>
              <a:ea typeface="+mn-ea"/>
              <a:cs typeface="+mn-cs"/>
            </a:endParaRPr>
          </a:p>
          <a:p>
            <a:pPr marL="266700" indent="-266700">
              <a:buFont typeface="+mj-lt"/>
              <a:buAutoNum type="arabicParenR"/>
            </a:pPr>
            <a:r>
              <a:rPr lang="en-GB" sz="1200" b="1" i="0" kern="1200" dirty="0">
                <a:solidFill>
                  <a:schemeClr val="tx1"/>
                </a:solidFill>
                <a:latin typeface="+mj-lt"/>
                <a:ea typeface="+mn-ea"/>
                <a:cs typeface="+mn-cs"/>
              </a:rPr>
              <a:t>DESK REVIEW </a:t>
            </a:r>
            <a:r>
              <a:rPr lang="en-GB" sz="1200" i="0" kern="1200" dirty="0">
                <a:solidFill>
                  <a:schemeClr val="tx1"/>
                </a:solidFill>
                <a:latin typeface="+mj-lt"/>
                <a:ea typeface="+mn-ea"/>
                <a:cs typeface="+mn-cs"/>
              </a:rPr>
              <a:t>OF EXISTING DOCUMENTATION, IDENTIFY GAPS, AND PRODUCE THE METHODOLOGY OR STANDARD OPERATING PROCEDURE AND TOOLS IN ENGAGING THE COMMUNITY PARTNERS</a:t>
            </a:r>
            <a:endParaRPr lang="en-PH" sz="1200" i="0" kern="1200" dirty="0">
              <a:solidFill>
                <a:schemeClr val="tx1"/>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000000"/>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000000"/>
                </a:solidFill>
                <a:latin typeface="+mj-lt"/>
                <a:ea typeface="+mn-ea"/>
                <a:cs typeface="+mn-cs"/>
              </a:rPr>
              <a:t>WE</a:t>
            </a:r>
            <a:r>
              <a:rPr lang="en-US" sz="1200" b="0" kern="1200" baseline="0" dirty="0">
                <a:solidFill>
                  <a:srgbClr val="000000"/>
                </a:solidFill>
                <a:latin typeface="+mj-lt"/>
                <a:ea typeface="+mn-ea"/>
                <a:cs typeface="+mn-cs"/>
              </a:rPr>
              <a:t> HOPE THAT WORKING OR FOCUSING ON THESE AREAS, WE WILL BE ABLE TO GROW BINHI THIS YEAR AND TO THRIVE BY NEXT YEAR. WE BELIEVE THAT THIS WORKSHOP WILL HELP US DELIVER THE PROJECTED: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rgbClr val="000000"/>
              </a:solidFill>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rgbClr val="000000"/>
                </a:solidFill>
                <a:latin typeface="+mj-lt"/>
                <a:ea typeface="+mn-ea"/>
                <a:cs typeface="+mn-cs"/>
              </a:rPr>
              <a:t>OUTPUT</a:t>
            </a:r>
            <a:r>
              <a:rPr lang="en-US" sz="1200" b="0" kern="1200" baseline="0" dirty="0">
                <a:solidFill>
                  <a:srgbClr val="000000"/>
                </a:solidFill>
                <a:latin typeface="+mj-lt"/>
                <a:ea typeface="+mn-ea"/>
                <a:cs typeface="+mn-cs"/>
              </a:rPr>
              <a:t>, SUCH AS THE BINHI MANUAL OF IP NORMS AND PRACTICES;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rgbClr val="000000"/>
                </a:solidFill>
                <a:latin typeface="+mj-lt"/>
                <a:ea typeface="+mn-ea"/>
                <a:cs typeface="+mn-cs"/>
              </a:rPr>
              <a:t>OUTCOME</a:t>
            </a:r>
            <a:r>
              <a:rPr lang="en-US" sz="1200" b="0" kern="1200" baseline="0" dirty="0">
                <a:solidFill>
                  <a:srgbClr val="000000"/>
                </a:solidFill>
                <a:latin typeface="+mj-lt"/>
                <a:ea typeface="+mn-ea"/>
                <a:cs typeface="+mn-cs"/>
              </a:rPr>
              <a:t> SUCH AS THE </a:t>
            </a:r>
            <a:r>
              <a:rPr lang="en-GB" sz="1200" kern="1200" dirty="0">
                <a:solidFill>
                  <a:schemeClr val="tx1"/>
                </a:solidFill>
                <a:effectLst/>
                <a:latin typeface="+mj-lt"/>
                <a:ea typeface="+mn-ea"/>
                <a:cs typeface="+mn-cs"/>
              </a:rPr>
              <a:t>ADOPTION</a:t>
            </a:r>
            <a:r>
              <a:rPr lang="en-GB" sz="1200" kern="1200" baseline="0" dirty="0">
                <a:solidFill>
                  <a:schemeClr val="tx1"/>
                </a:solidFill>
                <a:effectLst/>
                <a:latin typeface="+mj-lt"/>
                <a:ea typeface="+mn-ea"/>
                <a:cs typeface="+mn-cs"/>
              </a:rPr>
              <a:t> OF </a:t>
            </a:r>
            <a:r>
              <a:rPr lang="en-GB" sz="1200" kern="1200" dirty="0">
                <a:solidFill>
                  <a:schemeClr val="tx1"/>
                </a:solidFill>
                <a:effectLst/>
                <a:latin typeface="+mj-lt"/>
                <a:ea typeface="+mn-ea"/>
                <a:cs typeface="+mn-cs"/>
              </a:rPr>
              <a:t>RESILIENT FOOD SYSTEMS AND AGRICULTURAL PRACTICES FROM THE BINHI MANUAL OF THE</a:t>
            </a:r>
            <a:r>
              <a:rPr lang="en-GB" sz="1200" kern="1200" baseline="0" dirty="0">
                <a:solidFill>
                  <a:schemeClr val="tx1"/>
                </a:solidFill>
                <a:effectLst/>
                <a:latin typeface="+mj-lt"/>
                <a:ea typeface="+mn-ea"/>
                <a:cs typeface="+mn-cs"/>
              </a:rPr>
              <a:t> IP’S; AND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rgbClr val="000000"/>
                </a:solidFill>
                <a:latin typeface="+mj-lt"/>
                <a:ea typeface="+mn-ea"/>
                <a:cs typeface="+mn-cs"/>
              </a:rPr>
              <a:t>IMPACT</a:t>
            </a:r>
            <a:r>
              <a:rPr lang="en-US" sz="1200" b="0" kern="1200" baseline="0" dirty="0">
                <a:solidFill>
                  <a:srgbClr val="000000"/>
                </a:solidFill>
                <a:latin typeface="+mj-lt"/>
                <a:ea typeface="+mn-ea"/>
                <a:cs typeface="+mn-cs"/>
              </a:rPr>
              <a:t> OF THE BINHI PROJECT, THAT IS TO HAVE A </a:t>
            </a:r>
            <a:r>
              <a:rPr lang="en-GB" sz="1200" kern="1200" dirty="0">
                <a:solidFill>
                  <a:schemeClr val="tx1"/>
                </a:solidFill>
                <a:effectLst/>
                <a:latin typeface="+mj-lt"/>
                <a:ea typeface="+mn-ea"/>
                <a:cs typeface="+mn-cs"/>
              </a:rPr>
              <a:t>SUSTAINABLE AND RESILIENT FOOD SYSTEMS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j-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PH" sz="1200" kern="1200" dirty="0">
                <a:solidFill>
                  <a:schemeClr val="tx1"/>
                </a:solidFill>
                <a:effectLst/>
                <a:latin typeface="+mj-lt"/>
                <a:ea typeface="+mn-ea"/>
                <a:cs typeface="+mn-cs"/>
              </a:rPr>
              <a:t>WE</a:t>
            </a:r>
            <a:r>
              <a:rPr lang="en-PH" sz="1200" kern="1200" baseline="0" dirty="0">
                <a:solidFill>
                  <a:schemeClr val="tx1"/>
                </a:solidFill>
                <a:effectLst/>
                <a:latin typeface="+mj-lt"/>
                <a:ea typeface="+mn-ea"/>
                <a:cs typeface="+mn-cs"/>
              </a:rPr>
              <a:t> ARE TRULLY GRATEFUL THAT WE WERE CHOSEN TO BE PART OF THIS PROJECT ACCELERATOR PROGRAM, AS THIS WILL SERVE AS WATER AND SUN TO OUR BINHI PROJECT.</a:t>
            </a:r>
            <a:endParaRPr lang="en-PH" sz="1200"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fld id="{F4270544-45E6-4DB4-BFC5-485A670E7A99}" type="slidenum">
              <a:rPr lang="en-PH" smtClean="0"/>
              <a:t>14</a:t>
            </a:fld>
            <a:endParaRPr lang="en-PH"/>
          </a:p>
        </p:txBody>
      </p:sp>
    </p:spTree>
    <p:extLst>
      <p:ext uri="{BB962C8B-B14F-4D97-AF65-F5344CB8AC3E}">
        <p14:creationId xmlns:p14="http://schemas.microsoft.com/office/powerpoint/2010/main" val="1643916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mj-lt"/>
              </a:rPr>
              <a:t>ALLOW</a:t>
            </a:r>
            <a:r>
              <a:rPr lang="en-US" sz="1200" b="0" baseline="0" dirty="0">
                <a:solidFill>
                  <a:srgbClr val="000000"/>
                </a:solidFill>
                <a:latin typeface="+mj-lt"/>
              </a:rPr>
              <a:t> ME TO PRESENT ON BEHALF OF MY TEAM THE UPDATES ON BINHI PROJECT SINCE ITS CONCEPTUALIZATION IN MAY 2024 DURING THE ASIA PEACE INNOVATORS FORUM IN SALZBURG AUSTRIA.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a:solidFill>
                <a:srgbClr val="000000"/>
              </a:solidFill>
              <a:latin typeface="+mj-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rgbClr val="000000"/>
                </a:solidFill>
                <a:latin typeface="+mj-lt"/>
              </a:rPr>
              <a:t>OUR TEAM IS COMPOSED OF </a:t>
            </a:r>
            <a:r>
              <a:rPr lang="en-US" sz="1200" b="0" dirty="0">
                <a:solidFill>
                  <a:srgbClr val="000000"/>
                </a:solidFill>
                <a:latin typeface="+mj-lt"/>
                <a:cs typeface="MV Boli" panose="02000500030200090000" pitchFamily="2" charset="0"/>
              </a:rPr>
              <a:t>JEROME BACTOL, ROBERT BUDIANTO, NGA NGUYEN HONG &amp; MA. ERLINDA VILA. </a:t>
            </a:r>
            <a:r>
              <a:rPr lang="en-US" sz="1200" b="0" baseline="0" dirty="0">
                <a:solidFill>
                  <a:srgbClr val="000000"/>
                </a:solidFill>
                <a:latin typeface="+mj-lt"/>
                <a:cs typeface="MV Boli" panose="02000500030200090000" pitchFamily="2" charset="0"/>
              </a:rPr>
              <a:t>OUR MENTOR IS </a:t>
            </a:r>
            <a:r>
              <a:rPr lang="en-US" sz="1200" b="0" dirty="0">
                <a:solidFill>
                  <a:srgbClr val="000000"/>
                </a:solidFill>
                <a:latin typeface="+mj-lt"/>
                <a:cs typeface="MV Boli" panose="02000500030200090000" pitchFamily="2" charset="0"/>
              </a:rPr>
              <a:t>DR. RABHI ABDESSALEM WHOM WE OWE THE SOLIDIFICATION OF OUR </a:t>
            </a:r>
            <a:r>
              <a:rPr lang="en-US" b="0" dirty="0">
                <a:latin typeface="+mj-lt"/>
              </a:rPr>
              <a:t>GOALS, OBJECTIVES AND MILESTONES , NOT ONLY FOR THE BINHI PROJECT BUT ALSO</a:t>
            </a:r>
            <a:r>
              <a:rPr lang="en-US" b="0" baseline="0" dirty="0">
                <a:latin typeface="+mj-lt"/>
              </a:rPr>
              <a:t> FOR OUR PARTICIPATION TO THIS PROJECT ACCELERATOR PROGRAM</a:t>
            </a:r>
            <a:endParaRPr lang="en-US" sz="1200" b="0" dirty="0">
              <a:solidFill>
                <a:srgbClr val="000000"/>
              </a:solidFill>
              <a:latin typeface="+mj-lt"/>
              <a:cs typeface="MV Boli" panose="0200050003020009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mj-lt"/>
              <a:cs typeface="MV Boli" panose="0200050003020009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mj-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270544-45E6-4DB4-BFC5-485A670E7A99}"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118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fif"/><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D4331"/>
        </a:solidFill>
        <a:effectLst/>
      </p:bgPr>
    </p:bg>
    <p:spTree>
      <p:nvGrpSpPr>
        <p:cNvPr id="1" name=""/>
        <p:cNvGrpSpPr/>
        <p:nvPr/>
      </p:nvGrpSpPr>
      <p:grpSpPr>
        <a:xfrm>
          <a:off x="0" y="0"/>
          <a:ext cx="0" cy="0"/>
          <a:chOff x="0" y="0"/>
          <a:chExt cx="0" cy="0"/>
        </a:xfrm>
      </p:grpSpPr>
      <p:sp>
        <p:nvSpPr>
          <p:cNvPr id="2" name="Freeform 2"/>
          <p:cNvSpPr/>
          <p:nvPr/>
        </p:nvSpPr>
        <p:spPr>
          <a:xfrm rot="116961">
            <a:off x="396582" y="-263536"/>
            <a:ext cx="17282343" cy="10170640"/>
          </a:xfrm>
          <a:custGeom>
            <a:avLst/>
            <a:gdLst/>
            <a:ahLst/>
            <a:cxnLst/>
            <a:rect l="l" t="t" r="r" b="b"/>
            <a:pathLst>
              <a:path w="17397642" h="12026120">
                <a:moveTo>
                  <a:pt x="0" y="0"/>
                </a:moveTo>
                <a:lnTo>
                  <a:pt x="17397641" y="0"/>
                </a:lnTo>
                <a:lnTo>
                  <a:pt x="17397641" y="12026120"/>
                </a:lnTo>
                <a:lnTo>
                  <a:pt x="0" y="12026120"/>
                </a:lnTo>
                <a:lnTo>
                  <a:pt x="0" y="0"/>
                </a:lnTo>
                <a:close/>
              </a:path>
            </a:pathLst>
          </a:custGeom>
          <a:blipFill>
            <a:blip r:embed="rId3"/>
            <a:stretch>
              <a:fillRect/>
            </a:stretch>
          </a:blipFill>
        </p:spPr>
        <p:txBody>
          <a:bodyPr/>
          <a:lstStyle/>
          <a:p>
            <a:endParaRPr lang="en-US" sz="2400" dirty="0"/>
          </a:p>
        </p:txBody>
      </p:sp>
      <p:sp>
        <p:nvSpPr>
          <p:cNvPr id="13" name="TextBox 8"/>
          <p:cNvSpPr txBox="1"/>
          <p:nvPr/>
        </p:nvSpPr>
        <p:spPr>
          <a:xfrm>
            <a:off x="5409856" y="3424085"/>
            <a:ext cx="6733874" cy="984885"/>
          </a:xfrm>
          <a:prstGeom prst="rect">
            <a:avLst/>
          </a:prstGeom>
        </p:spPr>
        <p:txBody>
          <a:bodyPr wrap="square" lIns="0" tIns="0" rIns="0" bIns="0" rtlCol="0" anchor="ctr">
            <a:spAutoFit/>
          </a:bodyPr>
          <a:lstStyle/>
          <a:p>
            <a:pPr algn="ctr">
              <a:lnSpc>
                <a:spcPts val="6399"/>
              </a:lnSpc>
            </a:pPr>
            <a:r>
              <a:rPr lang="en-US" sz="9600" dirty="0">
                <a:solidFill>
                  <a:schemeClr val="accent2">
                    <a:lumMod val="75000"/>
                  </a:schemeClr>
                </a:solidFill>
                <a:latin typeface="Shrikhand"/>
              </a:rPr>
              <a:t>B I N H I</a:t>
            </a:r>
            <a:endParaRPr lang="en-US" sz="9600" dirty="0">
              <a:solidFill>
                <a:srgbClr val="2D1F13"/>
              </a:solidFill>
              <a:latin typeface="Shrikhand"/>
            </a:endParaRPr>
          </a:p>
        </p:txBody>
      </p:sp>
      <p:sp>
        <p:nvSpPr>
          <p:cNvPr id="5" name="Rectangle 4">
            <a:extLst>
              <a:ext uri="{FF2B5EF4-FFF2-40B4-BE49-F238E27FC236}">
                <a16:creationId xmlns:a16="http://schemas.microsoft.com/office/drawing/2014/main" id="{B634BE4D-4905-42C3-7E2F-118A8232E857}"/>
              </a:ext>
            </a:extLst>
          </p:cNvPr>
          <p:cNvSpPr/>
          <p:nvPr/>
        </p:nvSpPr>
        <p:spPr>
          <a:xfrm>
            <a:off x="2000264" y="4697483"/>
            <a:ext cx="15011400" cy="1446550"/>
          </a:xfrm>
          <a:prstGeom prst="rect">
            <a:avLst/>
          </a:prstGeom>
        </p:spPr>
        <p:txBody>
          <a:bodyPr wrap="square">
            <a:spAutoFit/>
          </a:bodyPr>
          <a:lstStyle/>
          <a:p>
            <a:pPr algn="ctr"/>
            <a:r>
              <a:rPr lang="en-US" sz="4400" b="1" dirty="0">
                <a:solidFill>
                  <a:srgbClr val="000000"/>
                </a:solidFill>
                <a:latin typeface="Lubalin Graph" pitchFamily="2" charset="0"/>
              </a:rPr>
              <a:t>Bridging Indigenous Norms for Horticultural Internationalization</a:t>
            </a:r>
            <a:endParaRPr lang="en-US" sz="4400" b="1" dirty="0">
              <a:solidFill>
                <a:srgbClr val="000000"/>
              </a:solidFill>
              <a:latin typeface="Microsoft Tai Le" panose="020B0502040204020203" pitchFamily="34" charset="0"/>
              <a:cs typeface="Microsoft Tai Le"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038353-E72F-26E0-25FE-A7D31403BA56}"/>
              </a:ext>
            </a:extLst>
          </p:cNvPr>
          <p:cNvPicPr>
            <a:picLocks noChangeAspect="1"/>
          </p:cNvPicPr>
          <p:nvPr/>
        </p:nvPicPr>
        <p:blipFill>
          <a:blip r:embed="rId2"/>
          <a:stretch>
            <a:fillRect/>
          </a:stretch>
        </p:blipFill>
        <p:spPr>
          <a:xfrm>
            <a:off x="1308121" y="1114619"/>
            <a:ext cx="7835880" cy="47229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B4BBCC4C-065E-F54E-1DE6-2FE42FDFBC01}"/>
              </a:ext>
            </a:extLst>
          </p:cNvPr>
          <p:cNvPicPr>
            <a:picLocks noChangeAspect="1"/>
          </p:cNvPicPr>
          <p:nvPr/>
        </p:nvPicPr>
        <p:blipFill>
          <a:blip r:embed="rId3"/>
          <a:stretch>
            <a:fillRect/>
          </a:stretch>
        </p:blipFill>
        <p:spPr>
          <a:xfrm>
            <a:off x="9740043" y="2844648"/>
            <a:ext cx="7501678" cy="55716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86616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09D3DB2-CA98-3F6B-4D68-1769C57FC888}"/>
              </a:ext>
            </a:extLst>
          </p:cNvPr>
          <p:cNvPicPr>
            <a:picLocks noChangeAspect="1"/>
          </p:cNvPicPr>
          <p:nvPr/>
        </p:nvPicPr>
        <p:blipFill>
          <a:blip r:embed="rId2"/>
          <a:stretch>
            <a:fillRect/>
          </a:stretch>
        </p:blipFill>
        <p:spPr>
          <a:xfrm>
            <a:off x="1164010" y="1556545"/>
            <a:ext cx="7869249" cy="78692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a:extLst>
              <a:ext uri="{FF2B5EF4-FFF2-40B4-BE49-F238E27FC236}">
                <a16:creationId xmlns:a16="http://schemas.microsoft.com/office/drawing/2014/main" id="{680E9E23-C70F-0D8F-674C-D85F3F736BE4}"/>
              </a:ext>
            </a:extLst>
          </p:cNvPr>
          <p:cNvPicPr>
            <a:picLocks noChangeAspect="1"/>
          </p:cNvPicPr>
          <p:nvPr/>
        </p:nvPicPr>
        <p:blipFill>
          <a:blip r:embed="rId3"/>
          <a:stretch>
            <a:fillRect/>
          </a:stretch>
        </p:blipFill>
        <p:spPr>
          <a:xfrm>
            <a:off x="9816354" y="1556544"/>
            <a:ext cx="6842180" cy="78692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2857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140A3A-C674-9D18-F287-C4A74C2B638B}"/>
              </a:ext>
            </a:extLst>
          </p:cNvPr>
          <p:cNvPicPr>
            <a:picLocks noChangeAspect="1"/>
          </p:cNvPicPr>
          <p:nvPr/>
        </p:nvPicPr>
        <p:blipFill>
          <a:blip r:embed="rId2"/>
          <a:stretch>
            <a:fillRect/>
          </a:stretch>
        </p:blipFill>
        <p:spPr>
          <a:xfrm>
            <a:off x="4289270" y="794958"/>
            <a:ext cx="9143998" cy="4777661"/>
          </a:xfrm>
          <a:prstGeom prst="rect">
            <a:avLst/>
          </a:prstGeom>
        </p:spPr>
      </p:pic>
      <p:pic>
        <p:nvPicPr>
          <p:cNvPr id="3" name="Picture 2">
            <a:extLst>
              <a:ext uri="{FF2B5EF4-FFF2-40B4-BE49-F238E27FC236}">
                <a16:creationId xmlns:a16="http://schemas.microsoft.com/office/drawing/2014/main" id="{455B8FB7-CFD7-2C90-E309-BA38A7731A2A}"/>
              </a:ext>
            </a:extLst>
          </p:cNvPr>
          <p:cNvPicPr>
            <a:picLocks noChangeAspect="1"/>
          </p:cNvPicPr>
          <p:nvPr/>
        </p:nvPicPr>
        <p:blipFill>
          <a:blip r:embed="rId3"/>
          <a:stretch>
            <a:fillRect/>
          </a:stretch>
        </p:blipFill>
        <p:spPr>
          <a:xfrm>
            <a:off x="4289270" y="5351138"/>
            <a:ext cx="9143997" cy="4504763"/>
          </a:xfrm>
          <a:prstGeom prst="rect">
            <a:avLst/>
          </a:prstGeom>
        </p:spPr>
      </p:pic>
      <p:pic>
        <p:nvPicPr>
          <p:cNvPr id="4" name="Picture 3">
            <a:extLst>
              <a:ext uri="{FF2B5EF4-FFF2-40B4-BE49-F238E27FC236}">
                <a16:creationId xmlns:a16="http://schemas.microsoft.com/office/drawing/2014/main" id="{F9C101E4-9F50-475F-AEFE-70223467760A}"/>
              </a:ext>
            </a:extLst>
          </p:cNvPr>
          <p:cNvPicPr>
            <a:picLocks noChangeAspect="1"/>
          </p:cNvPicPr>
          <p:nvPr/>
        </p:nvPicPr>
        <p:blipFill>
          <a:blip r:embed="rId2"/>
          <a:stretch>
            <a:fillRect/>
          </a:stretch>
        </p:blipFill>
        <p:spPr>
          <a:xfrm>
            <a:off x="4289270" y="723521"/>
            <a:ext cx="9143998" cy="4777661"/>
          </a:xfrm>
          <a:prstGeom prst="rect">
            <a:avLst/>
          </a:prstGeom>
        </p:spPr>
      </p:pic>
      <p:pic>
        <p:nvPicPr>
          <p:cNvPr id="5" name="Picture 4">
            <a:extLst>
              <a:ext uri="{FF2B5EF4-FFF2-40B4-BE49-F238E27FC236}">
                <a16:creationId xmlns:a16="http://schemas.microsoft.com/office/drawing/2014/main" id="{60688ED6-5107-4854-8F1F-8ABC2B7C3584}"/>
              </a:ext>
            </a:extLst>
          </p:cNvPr>
          <p:cNvPicPr>
            <a:picLocks noChangeAspect="1"/>
          </p:cNvPicPr>
          <p:nvPr/>
        </p:nvPicPr>
        <p:blipFill>
          <a:blip r:embed="rId3"/>
          <a:stretch>
            <a:fillRect/>
          </a:stretch>
        </p:blipFill>
        <p:spPr>
          <a:xfrm>
            <a:off x="4289270" y="5279701"/>
            <a:ext cx="9143997" cy="4504763"/>
          </a:xfrm>
          <a:prstGeom prst="rect">
            <a:avLst/>
          </a:prstGeom>
        </p:spPr>
      </p:pic>
    </p:spTree>
    <p:extLst>
      <p:ext uri="{BB962C8B-B14F-4D97-AF65-F5344CB8AC3E}">
        <p14:creationId xmlns:p14="http://schemas.microsoft.com/office/powerpoint/2010/main" val="113280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D1DDCEF-1E37-B2E8-88D3-1E8819F16DA2}"/>
              </a:ext>
            </a:extLst>
          </p:cNvPr>
          <p:cNvSpPr txBox="1"/>
          <p:nvPr/>
        </p:nvSpPr>
        <p:spPr>
          <a:xfrm>
            <a:off x="2895600" y="3314700"/>
            <a:ext cx="12972457" cy="3046988"/>
          </a:xfrm>
          <a:prstGeom prst="rect">
            <a:avLst/>
          </a:prstGeom>
          <a:noFill/>
        </p:spPr>
        <p:txBody>
          <a:bodyPr wrap="square">
            <a:spAutoFit/>
          </a:bodyPr>
          <a:lstStyle/>
          <a:p>
            <a:pPr algn="ctr"/>
            <a:r>
              <a:rPr lang="en-US" sz="9600" dirty="0">
                <a:solidFill>
                  <a:schemeClr val="accent2">
                    <a:lumMod val="75000"/>
                  </a:schemeClr>
                </a:solidFill>
                <a:latin typeface="Shrikhand"/>
              </a:rPr>
              <a:t>WE DON’T NEED TO IMAGINE</a:t>
            </a:r>
            <a:endParaRPr lang="en-US" sz="9600" dirty="0">
              <a:solidFill>
                <a:srgbClr val="2D1F13"/>
              </a:solidFill>
              <a:latin typeface="Shrikhand"/>
            </a:endParaRPr>
          </a:p>
        </p:txBody>
      </p:sp>
    </p:spTree>
    <p:extLst>
      <p:ext uri="{BB962C8B-B14F-4D97-AF65-F5344CB8AC3E}">
        <p14:creationId xmlns:p14="http://schemas.microsoft.com/office/powerpoint/2010/main" val="3334479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9A5A6-7E22-42E8-9E46-8981B61AE0EB}"/>
              </a:ext>
            </a:extLst>
          </p:cNvPr>
          <p:cNvPicPr>
            <a:picLocks noChangeAspect="1"/>
          </p:cNvPicPr>
          <p:nvPr/>
        </p:nvPicPr>
        <p:blipFill>
          <a:blip r:embed="rId2"/>
          <a:stretch>
            <a:fillRect/>
          </a:stretch>
        </p:blipFill>
        <p:spPr>
          <a:xfrm>
            <a:off x="544126" y="1104900"/>
            <a:ext cx="16394498" cy="8229600"/>
          </a:xfrm>
          <a:prstGeom prst="rect">
            <a:avLst/>
          </a:prstGeom>
        </p:spPr>
      </p:pic>
    </p:spTree>
    <p:extLst>
      <p:ext uri="{BB962C8B-B14F-4D97-AF65-F5344CB8AC3E}">
        <p14:creationId xmlns:p14="http://schemas.microsoft.com/office/powerpoint/2010/main" val="985970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E7F9F4-FA73-685C-B49E-E449A81385DB}"/>
              </a:ext>
            </a:extLst>
          </p:cNvPr>
          <p:cNvPicPr>
            <a:picLocks noChangeAspect="1"/>
          </p:cNvPicPr>
          <p:nvPr/>
        </p:nvPicPr>
        <p:blipFill>
          <a:blip r:embed="rId2"/>
          <a:stretch>
            <a:fillRect/>
          </a:stretch>
        </p:blipFill>
        <p:spPr>
          <a:xfrm>
            <a:off x="4229100" y="2490787"/>
            <a:ext cx="10287000" cy="6429375"/>
          </a:xfrm>
          <a:prstGeom prst="rect">
            <a:avLst/>
          </a:prstGeom>
        </p:spPr>
      </p:pic>
      <p:sp>
        <p:nvSpPr>
          <p:cNvPr id="8" name="TextBox 7">
            <a:extLst>
              <a:ext uri="{FF2B5EF4-FFF2-40B4-BE49-F238E27FC236}">
                <a16:creationId xmlns:a16="http://schemas.microsoft.com/office/drawing/2014/main" id="{31F55B62-27A1-D0B2-2EA2-8A8E59188157}"/>
              </a:ext>
            </a:extLst>
          </p:cNvPr>
          <p:cNvSpPr txBox="1"/>
          <p:nvPr/>
        </p:nvSpPr>
        <p:spPr>
          <a:xfrm>
            <a:off x="4038600" y="1333500"/>
            <a:ext cx="10668000" cy="923330"/>
          </a:xfrm>
          <a:prstGeom prst="rect">
            <a:avLst/>
          </a:prstGeom>
          <a:noFill/>
        </p:spPr>
        <p:txBody>
          <a:bodyPr wrap="square">
            <a:spAutoFit/>
          </a:bodyPr>
          <a:lstStyle/>
          <a:p>
            <a:pPr algn="ctr"/>
            <a:r>
              <a:rPr lang="en-US" sz="5400" b="1" dirty="0"/>
              <a:t>RUỘNG BẬC THANG IN VIETNAM</a:t>
            </a:r>
          </a:p>
        </p:txBody>
      </p:sp>
    </p:spTree>
    <p:extLst>
      <p:ext uri="{BB962C8B-B14F-4D97-AF65-F5344CB8AC3E}">
        <p14:creationId xmlns:p14="http://schemas.microsoft.com/office/powerpoint/2010/main" val="491242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CCBCCF-CBBF-7864-9D8E-ABD7B10463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6842" y="2171700"/>
            <a:ext cx="10241685" cy="5486400"/>
          </a:xfrm>
          <a:prstGeom prst="rect">
            <a:avLst/>
          </a:prstGeom>
        </p:spPr>
      </p:pic>
      <p:pic>
        <p:nvPicPr>
          <p:cNvPr id="7" name="Picture 6">
            <a:extLst>
              <a:ext uri="{FF2B5EF4-FFF2-40B4-BE49-F238E27FC236}">
                <a16:creationId xmlns:a16="http://schemas.microsoft.com/office/drawing/2014/main" id="{2840D6E7-27CF-578B-7489-2F7A272D7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404433"/>
            <a:ext cx="5791200" cy="7721600"/>
          </a:xfrm>
          <a:prstGeom prst="rect">
            <a:avLst/>
          </a:prstGeom>
        </p:spPr>
      </p:pic>
      <p:sp>
        <p:nvSpPr>
          <p:cNvPr id="11" name="TextBox 10">
            <a:extLst>
              <a:ext uri="{FF2B5EF4-FFF2-40B4-BE49-F238E27FC236}">
                <a16:creationId xmlns:a16="http://schemas.microsoft.com/office/drawing/2014/main" id="{DA573121-E075-8F00-6562-95B88680C07C}"/>
              </a:ext>
            </a:extLst>
          </p:cNvPr>
          <p:cNvSpPr txBox="1"/>
          <p:nvPr/>
        </p:nvSpPr>
        <p:spPr>
          <a:xfrm>
            <a:off x="777293" y="207046"/>
            <a:ext cx="16055261" cy="830997"/>
          </a:xfrm>
          <a:prstGeom prst="rect">
            <a:avLst/>
          </a:prstGeom>
          <a:noFill/>
        </p:spPr>
        <p:txBody>
          <a:bodyPr wrap="square">
            <a:spAutoFit/>
          </a:bodyPr>
          <a:lstStyle/>
          <a:p>
            <a:pPr algn="ctr"/>
            <a:r>
              <a:rPr lang="en-US" sz="4800" dirty="0">
                <a:solidFill>
                  <a:srgbClr val="050505"/>
                </a:solidFill>
                <a:latin typeface="Segoe UI Black" panose="02000000000000000000" pitchFamily="2" charset="0"/>
                <a:ea typeface="Segoe UI Black" panose="02000000000000000000" pitchFamily="2" charset="0"/>
              </a:rPr>
              <a:t>SALAK </a:t>
            </a:r>
            <a:r>
              <a:rPr lang="en-US" sz="4800" b="0" i="0" dirty="0">
                <a:solidFill>
                  <a:srgbClr val="050505"/>
                </a:solidFill>
                <a:effectLst/>
                <a:latin typeface="Segoe UI Black" panose="02000000000000000000" pitchFamily="2" charset="0"/>
                <a:ea typeface="Segoe UI Black" panose="02000000000000000000" pitchFamily="2" charset="0"/>
              </a:rPr>
              <a:t>AGROFORESTRY </a:t>
            </a:r>
            <a:r>
              <a:rPr lang="en-US" sz="4800" dirty="0">
                <a:solidFill>
                  <a:srgbClr val="050505"/>
                </a:solidFill>
                <a:latin typeface="Segoe UI Black" panose="02000000000000000000" pitchFamily="2" charset="0"/>
                <a:ea typeface="Segoe UI Black" panose="02000000000000000000" pitchFamily="2" charset="0"/>
              </a:rPr>
              <a:t>SYSTEM </a:t>
            </a:r>
            <a:r>
              <a:rPr lang="en-US" sz="4800" b="0" i="0" dirty="0">
                <a:solidFill>
                  <a:srgbClr val="050505"/>
                </a:solidFill>
                <a:effectLst/>
                <a:latin typeface="Segoe UI Black" panose="02000000000000000000" pitchFamily="2" charset="0"/>
                <a:ea typeface="Segoe UI Black" panose="02000000000000000000" pitchFamily="2" charset="0"/>
              </a:rPr>
              <a:t>IN INDONESIA</a:t>
            </a:r>
          </a:p>
        </p:txBody>
      </p:sp>
    </p:spTree>
    <p:extLst>
      <p:ext uri="{BB962C8B-B14F-4D97-AF65-F5344CB8AC3E}">
        <p14:creationId xmlns:p14="http://schemas.microsoft.com/office/powerpoint/2010/main" val="63536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D9413C-4AD3-D3E1-77BC-A82386770F68}"/>
              </a:ext>
            </a:extLst>
          </p:cNvPr>
          <p:cNvPicPr>
            <a:picLocks noChangeAspect="1"/>
          </p:cNvPicPr>
          <p:nvPr/>
        </p:nvPicPr>
        <p:blipFill>
          <a:blip r:embed="rId3"/>
          <a:srcRect t="10579" b="7565"/>
          <a:stretch/>
        </p:blipFill>
        <p:spPr>
          <a:xfrm>
            <a:off x="9064443" y="3648504"/>
            <a:ext cx="7653216" cy="5289835"/>
          </a:xfrm>
          <a:prstGeom prst="rect">
            <a:avLst/>
          </a:prstGeom>
        </p:spPr>
      </p:pic>
      <p:pic>
        <p:nvPicPr>
          <p:cNvPr id="7" name="Picture 6">
            <a:extLst>
              <a:ext uri="{FF2B5EF4-FFF2-40B4-BE49-F238E27FC236}">
                <a16:creationId xmlns:a16="http://schemas.microsoft.com/office/drawing/2014/main" id="{59CBB094-EEEE-CC1E-D8BD-0699AA868683}"/>
              </a:ext>
            </a:extLst>
          </p:cNvPr>
          <p:cNvPicPr>
            <a:picLocks noChangeAspect="1"/>
          </p:cNvPicPr>
          <p:nvPr/>
        </p:nvPicPr>
        <p:blipFill>
          <a:blip r:embed="rId4"/>
          <a:stretch>
            <a:fillRect/>
          </a:stretch>
        </p:blipFill>
        <p:spPr>
          <a:xfrm>
            <a:off x="2004334" y="3680144"/>
            <a:ext cx="6855362" cy="5141522"/>
          </a:xfrm>
          <a:prstGeom prst="rect">
            <a:avLst/>
          </a:prstGeom>
        </p:spPr>
      </p:pic>
      <p:sp>
        <p:nvSpPr>
          <p:cNvPr id="9" name="TextBox 8">
            <a:extLst>
              <a:ext uri="{FF2B5EF4-FFF2-40B4-BE49-F238E27FC236}">
                <a16:creationId xmlns:a16="http://schemas.microsoft.com/office/drawing/2014/main" id="{12A63EAE-17A1-4865-A3C2-A4D98CD315D8}"/>
              </a:ext>
            </a:extLst>
          </p:cNvPr>
          <p:cNvSpPr txBox="1"/>
          <p:nvPr/>
        </p:nvSpPr>
        <p:spPr>
          <a:xfrm>
            <a:off x="1746079" y="952500"/>
            <a:ext cx="14636728" cy="1569660"/>
          </a:xfrm>
          <a:prstGeom prst="rect">
            <a:avLst/>
          </a:prstGeom>
          <a:noFill/>
        </p:spPr>
        <p:txBody>
          <a:bodyPr wrap="square">
            <a:spAutoFit/>
          </a:bodyPr>
          <a:lstStyle/>
          <a:p>
            <a:pPr algn="ctr"/>
            <a:r>
              <a:rPr lang="en-PH" sz="4800" b="0" i="0" dirty="0">
                <a:solidFill>
                  <a:srgbClr val="050505"/>
                </a:solidFill>
                <a:effectLst/>
                <a:latin typeface="Segoe UI Black" panose="02000000000000000000" pitchFamily="2" charset="0"/>
                <a:ea typeface="Segoe UI Black" panose="02000000000000000000" pitchFamily="2" charset="0"/>
              </a:rPr>
              <a:t>TUDAK/</a:t>
            </a:r>
            <a:r>
              <a:rPr lang="en-US" sz="4800" b="0" i="0" dirty="0">
                <a:solidFill>
                  <a:srgbClr val="050505"/>
                </a:solidFill>
                <a:effectLst/>
                <a:latin typeface="Segoe UI Black" panose="02000000000000000000" pitchFamily="2" charset="0"/>
                <a:ea typeface="Segoe UI Black" panose="02000000000000000000" pitchFamily="2" charset="0"/>
              </a:rPr>
              <a:t>PUAY </a:t>
            </a:r>
            <a:r>
              <a:rPr lang="en-US" sz="4800" dirty="0">
                <a:solidFill>
                  <a:srgbClr val="050505"/>
                </a:solidFill>
                <a:latin typeface="Segoe UI Black" panose="02000000000000000000" pitchFamily="2" charset="0"/>
                <a:ea typeface="Segoe UI Black" panose="02000000000000000000" pitchFamily="2" charset="0"/>
              </a:rPr>
              <a:t>PLANTING </a:t>
            </a:r>
            <a:r>
              <a:rPr lang="en-US" sz="4800" b="0" i="0" dirty="0">
                <a:solidFill>
                  <a:srgbClr val="050505"/>
                </a:solidFill>
                <a:effectLst/>
                <a:latin typeface="Segoe UI Black" panose="02000000000000000000" pitchFamily="2" charset="0"/>
                <a:ea typeface="Segoe UI Black" panose="02000000000000000000" pitchFamily="2" charset="0"/>
              </a:rPr>
              <a:t>METHOD IN THE PHILIPPINES</a:t>
            </a:r>
          </a:p>
        </p:txBody>
      </p:sp>
    </p:spTree>
    <p:extLst>
      <p:ext uri="{BB962C8B-B14F-4D97-AF65-F5344CB8AC3E}">
        <p14:creationId xmlns:p14="http://schemas.microsoft.com/office/powerpoint/2010/main" val="3154209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117A1B-E311-4A42-22F9-A7B507F4162C}"/>
              </a:ext>
            </a:extLst>
          </p:cNvPr>
          <p:cNvSpPr txBox="1"/>
          <p:nvPr/>
        </p:nvSpPr>
        <p:spPr>
          <a:xfrm>
            <a:off x="2373010" y="2482685"/>
            <a:ext cx="13526160" cy="4524315"/>
          </a:xfrm>
          <a:prstGeom prst="rect">
            <a:avLst/>
          </a:prstGeom>
          <a:noFill/>
        </p:spPr>
        <p:txBody>
          <a:bodyPr wrap="square" anchor="ctr">
            <a:spAutoFit/>
          </a:bodyPr>
          <a:lstStyle/>
          <a:p>
            <a:pPr algn="ctr"/>
            <a:r>
              <a:rPr lang="en-GB" sz="9600" dirty="0">
                <a:solidFill>
                  <a:schemeClr val="accent2"/>
                </a:solidFill>
                <a:effectLst/>
                <a:latin typeface="Aptos" panose="02000000000000000000" pitchFamily="2" charset="0"/>
                <a:ea typeface="Aptos" panose="02000000000000000000" pitchFamily="2" charset="0"/>
                <a:cs typeface="Aptos" panose="02000000000000000000" pitchFamily="2" charset="0"/>
              </a:rPr>
              <a:t>But today, </a:t>
            </a:r>
            <a:endParaRPr lang="en-US" sz="9600" dirty="0">
              <a:solidFill>
                <a:schemeClr val="accent2"/>
              </a:solidFill>
              <a:effectLst/>
              <a:latin typeface="Aptos" panose="02000000000000000000" pitchFamily="2" charset="0"/>
              <a:ea typeface="Aptos" panose="02000000000000000000" pitchFamily="2" charset="0"/>
              <a:cs typeface="Aptos" panose="02000000000000000000" pitchFamily="2" charset="0"/>
            </a:endParaRPr>
          </a:p>
          <a:p>
            <a:pPr algn="ctr"/>
            <a:r>
              <a:rPr lang="en-GB" sz="9600" dirty="0">
                <a:solidFill>
                  <a:schemeClr val="accent2"/>
                </a:solidFill>
                <a:effectLst/>
                <a:latin typeface="Aptos" panose="02000000000000000000" pitchFamily="2" charset="0"/>
                <a:ea typeface="Aptos" panose="02000000000000000000" pitchFamily="2" charset="0"/>
                <a:cs typeface="Aptos" panose="02000000000000000000" pitchFamily="2" charset="0"/>
              </a:rPr>
              <a:t>these practices are </a:t>
            </a:r>
            <a:endParaRPr lang="en-US" sz="9600" dirty="0">
              <a:solidFill>
                <a:schemeClr val="accent2"/>
              </a:solidFill>
              <a:effectLst/>
              <a:latin typeface="Aptos" panose="02000000000000000000" pitchFamily="2" charset="0"/>
              <a:ea typeface="Aptos" panose="02000000000000000000" pitchFamily="2" charset="0"/>
              <a:cs typeface="Aptos" panose="02000000000000000000" pitchFamily="2" charset="0"/>
            </a:endParaRPr>
          </a:p>
          <a:p>
            <a:pPr algn="ctr"/>
            <a:r>
              <a:rPr lang="en-GB" sz="9600" dirty="0">
                <a:solidFill>
                  <a:schemeClr val="accent2"/>
                </a:solidFill>
                <a:effectLst/>
                <a:latin typeface="Aptos" panose="02000000000000000000" pitchFamily="2" charset="0"/>
                <a:ea typeface="Aptos" panose="02000000000000000000" pitchFamily="2" charset="0"/>
                <a:cs typeface="Aptos" panose="02000000000000000000" pitchFamily="2" charset="0"/>
              </a:rPr>
              <a:t>at risk of disappearing</a:t>
            </a:r>
            <a:endParaRPr lang="en-US" sz="9600" dirty="0">
              <a:solidFill>
                <a:schemeClr val="accent2"/>
              </a:solidFill>
              <a:latin typeface="Shrikhand"/>
            </a:endParaRPr>
          </a:p>
        </p:txBody>
      </p:sp>
    </p:spTree>
    <p:extLst>
      <p:ext uri="{BB962C8B-B14F-4D97-AF65-F5344CB8AC3E}">
        <p14:creationId xmlns:p14="http://schemas.microsoft.com/office/powerpoint/2010/main" val="3565717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limate change effects on agriculture">
            <a:extLst>
              <a:ext uri="{FF2B5EF4-FFF2-40B4-BE49-F238E27FC236}">
                <a16:creationId xmlns:a16="http://schemas.microsoft.com/office/drawing/2014/main" id="{4C9CDD61-6DA1-490C-B7EE-3B536EF020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041133"/>
            <a:ext cx="3057525" cy="25717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Image result for climate change effects">
            <a:extLst>
              <a:ext uri="{FF2B5EF4-FFF2-40B4-BE49-F238E27FC236}">
                <a16:creationId xmlns:a16="http://schemas.microsoft.com/office/drawing/2014/main" id="{3790544E-4EE1-4925-8D7D-9FA16ABB4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3601" y="271463"/>
            <a:ext cx="3657600" cy="2362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Impact of climate change | by World 🌎 | Medium">
            <a:extLst>
              <a:ext uri="{FF2B5EF4-FFF2-40B4-BE49-F238E27FC236}">
                <a16:creationId xmlns:a16="http://schemas.microsoft.com/office/drawing/2014/main" id="{F4E67CAE-C636-432D-8E49-AD335A0EF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409700"/>
            <a:ext cx="11201400" cy="7164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376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5552" b="7773"/>
          <a:stretch/>
        </p:blipFill>
        <p:spPr>
          <a:xfrm>
            <a:off x="10905420" y="623218"/>
            <a:ext cx="6695894" cy="3351528"/>
          </a:xfrm>
          <a:prstGeom prst="rect">
            <a:avLst/>
          </a:prstGeom>
        </p:spPr>
      </p:pic>
      <p:pic>
        <p:nvPicPr>
          <p:cNvPr id="3" name="Picture 2"/>
          <p:cNvPicPr>
            <a:picLocks noChangeAspect="1"/>
          </p:cNvPicPr>
          <p:nvPr/>
        </p:nvPicPr>
        <p:blipFill>
          <a:blip r:embed="rId4"/>
          <a:stretch>
            <a:fillRect/>
          </a:stretch>
        </p:blipFill>
        <p:spPr>
          <a:xfrm>
            <a:off x="942406" y="571498"/>
            <a:ext cx="5677140" cy="335918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1843" y="4639538"/>
            <a:ext cx="4070680" cy="5005457"/>
          </a:xfrm>
          <a:prstGeom prst="rect">
            <a:avLst/>
          </a:prstGeom>
        </p:spPr>
      </p:pic>
      <p:pic>
        <p:nvPicPr>
          <p:cNvPr id="4" name="Picture 3">
            <a:extLst>
              <a:ext uri="{FF2B5EF4-FFF2-40B4-BE49-F238E27FC236}">
                <a16:creationId xmlns:a16="http://schemas.microsoft.com/office/drawing/2014/main" id="{2D01B7C9-4594-95DC-E431-574BB9EFD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770" y="7045960"/>
            <a:ext cx="5695348" cy="2733556"/>
          </a:xfrm>
          <a:prstGeom prst="rect">
            <a:avLst/>
          </a:prstGeom>
        </p:spPr>
      </p:pic>
      <p:pic>
        <p:nvPicPr>
          <p:cNvPr id="11" name="Picture 10">
            <a:extLst>
              <a:ext uri="{FF2B5EF4-FFF2-40B4-BE49-F238E27FC236}">
                <a16:creationId xmlns:a16="http://schemas.microsoft.com/office/drawing/2014/main" id="{784C5944-283E-ED6E-6E4B-F73D4D51EA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978" y="3978510"/>
            <a:ext cx="5677140" cy="3019618"/>
          </a:xfrm>
          <a:prstGeom prst="rect">
            <a:avLst/>
          </a:prstGeom>
        </p:spPr>
      </p:pic>
      <p:pic>
        <p:nvPicPr>
          <p:cNvPr id="13" name="Picture 12">
            <a:extLst>
              <a:ext uri="{FF2B5EF4-FFF2-40B4-BE49-F238E27FC236}">
                <a16:creationId xmlns:a16="http://schemas.microsoft.com/office/drawing/2014/main" id="{514B5247-5850-047C-EE97-9BB49D54EB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3139" y="551780"/>
            <a:ext cx="4121280" cy="3897063"/>
          </a:xfrm>
          <a:prstGeom prst="rect">
            <a:avLst/>
          </a:prstGeom>
        </p:spPr>
      </p:pic>
      <p:pic>
        <p:nvPicPr>
          <p:cNvPr id="14" name="Picture 13">
            <a:extLst>
              <a:ext uri="{FF2B5EF4-FFF2-40B4-BE49-F238E27FC236}">
                <a16:creationId xmlns:a16="http://schemas.microsoft.com/office/drawing/2014/main" id="{E6B15221-C9DC-AA0C-35D8-C31B1BFCAD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28011" y="4034591"/>
            <a:ext cx="6522133" cy="2885472"/>
          </a:xfrm>
          <a:prstGeom prst="rect">
            <a:avLst/>
          </a:prstGeom>
        </p:spPr>
      </p:pic>
      <p:pic>
        <p:nvPicPr>
          <p:cNvPr id="15" name="Picture 14">
            <a:extLst>
              <a:ext uri="{FF2B5EF4-FFF2-40B4-BE49-F238E27FC236}">
                <a16:creationId xmlns:a16="http://schemas.microsoft.com/office/drawing/2014/main" id="{BA95CFA3-EBAA-FF5D-4E5C-4EF305E839F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05420" y="6203596"/>
            <a:ext cx="6544724" cy="3351528"/>
          </a:xfrm>
          <a:prstGeom prst="rect">
            <a:avLst/>
          </a:prstGeom>
        </p:spPr>
      </p:pic>
      <p:pic>
        <p:nvPicPr>
          <p:cNvPr id="7" name="Picture 6"/>
          <p:cNvPicPr>
            <a:picLocks noChangeAspect="1"/>
          </p:cNvPicPr>
          <p:nvPr/>
        </p:nvPicPr>
        <p:blipFill>
          <a:blip r:embed="rId11"/>
          <a:stretch>
            <a:fillRect/>
          </a:stretch>
        </p:blipFill>
        <p:spPr>
          <a:xfrm>
            <a:off x="16589564" y="8858079"/>
            <a:ext cx="1385819" cy="1270800"/>
          </a:xfrm>
          <a:prstGeom prst="rect">
            <a:avLst/>
          </a:prstGeom>
        </p:spPr>
      </p:pic>
    </p:spTree>
    <p:extLst>
      <p:ext uri="{BB962C8B-B14F-4D97-AF65-F5344CB8AC3E}">
        <p14:creationId xmlns:p14="http://schemas.microsoft.com/office/powerpoint/2010/main" val="365642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77000" y="1866900"/>
            <a:ext cx="11556460"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Lubalin Graph" pitchFamily="2" charset="0"/>
                <a:ea typeface="+mn-ea"/>
                <a:cs typeface="+mn-cs"/>
              </a:rPr>
              <a:t>Bridging Indigenous Norms for Horticultural Internationalization (BINHI)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rPr>
              <a:t>The BINHI Project focuses on addressing the lack of recognition and documentation of Indigenous Peoples' (IP) norms in agricultural systems, which is crucial for climate change adaptation and food security.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rPr>
              <a:t>The project aims to mainstream IP norms and facilitate the exchange of good agricultural practices through interregional collaboration, fostering a sustainable and resilient food system. Key approaches include research, community engagement, stakeholder involvement, and capacity enhancement.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rPr>
              <a:t>By documenting IP norms and promoting knowledge exchange from local to global levels, the project seeks to build a robust platform for sustainable agriculture, ultimately enhancing food security and resilience against climate change.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Lubalin Graph" pitchFamily="2" charset="0"/>
                <a:ea typeface="+mn-ea"/>
                <a:cs typeface="+mn-cs"/>
              </a:rPr>
              <a:t>The anticipated outcomes include better recognition of IP norms, improved agricultural practices, and strengthened food systems that can thrive in the face of environmental challenges.</a:t>
            </a:r>
          </a:p>
        </p:txBody>
      </p:sp>
      <p:pic>
        <p:nvPicPr>
          <p:cNvPr id="3" name="Picture 2"/>
          <p:cNvPicPr>
            <a:picLocks noChangeAspect="1"/>
          </p:cNvPicPr>
          <p:nvPr/>
        </p:nvPicPr>
        <p:blipFill>
          <a:blip r:embed="rId2"/>
          <a:stretch>
            <a:fillRect/>
          </a:stretch>
        </p:blipFill>
        <p:spPr>
          <a:xfrm>
            <a:off x="533400" y="2042188"/>
            <a:ext cx="5586514" cy="5122847"/>
          </a:xfrm>
          <a:prstGeom prst="rect">
            <a:avLst/>
          </a:prstGeom>
        </p:spPr>
      </p:pic>
    </p:spTree>
    <p:extLst>
      <p:ext uri="{BB962C8B-B14F-4D97-AF65-F5344CB8AC3E}">
        <p14:creationId xmlns:p14="http://schemas.microsoft.com/office/powerpoint/2010/main" val="371074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6589563" y="8858079"/>
            <a:ext cx="1386624" cy="1271538"/>
          </a:xfrm>
          <a:prstGeom prst="rect">
            <a:avLst/>
          </a:prstGeom>
        </p:spPr>
      </p:pic>
      <p:sp>
        <p:nvSpPr>
          <p:cNvPr id="15" name="Freeform: Shape 4122"/>
          <p:cNvSpPr/>
          <p:nvPr/>
        </p:nvSpPr>
        <p:spPr>
          <a:xfrm>
            <a:off x="8551019" y="8908900"/>
            <a:ext cx="426212" cy="141467"/>
          </a:xfrm>
          <a:custGeom>
            <a:avLst/>
            <a:gdLst/>
            <a:ahLst/>
            <a:cxnLst>
              <a:cxn ang="3cd4">
                <a:pos x="hc" y="t"/>
              </a:cxn>
              <a:cxn ang="cd2">
                <a:pos x="l" y="vc"/>
              </a:cxn>
              <a:cxn ang="cd4">
                <a:pos x="hc" y="b"/>
              </a:cxn>
              <a:cxn ang="0">
                <a:pos x="r" y="vc"/>
              </a:cxn>
            </a:cxnLst>
            <a:rect l="l" t="t" r="r" b="b"/>
            <a:pathLst>
              <a:path w="236" h="79">
                <a:moveTo>
                  <a:pt x="236" y="79"/>
                </a:moveTo>
                <a:lnTo>
                  <a:pt x="0" y="79"/>
                </a:lnTo>
                <a:lnTo>
                  <a:pt x="0" y="0"/>
                </a:lnTo>
                <a:lnTo>
                  <a:pt x="236" y="0"/>
                </a:lnTo>
                <a:close/>
              </a:path>
            </a:pathLst>
          </a:custGeom>
          <a:solidFill>
            <a:srgbClr val="007DBC"/>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16" name="Freeform: Shape 4123"/>
          <p:cNvSpPr/>
          <p:nvPr/>
        </p:nvSpPr>
        <p:spPr>
          <a:xfrm>
            <a:off x="7292333" y="8299510"/>
            <a:ext cx="1360248" cy="1360247"/>
          </a:xfrm>
          <a:custGeom>
            <a:avLst/>
            <a:gdLst/>
            <a:ahLst/>
            <a:cxnLst>
              <a:cxn ang="3cd4">
                <a:pos x="hc" y="t"/>
              </a:cxn>
              <a:cxn ang="cd2">
                <a:pos x="l" y="vc"/>
              </a:cxn>
              <a:cxn ang="cd4">
                <a:pos x="hc" y="b"/>
              </a:cxn>
              <a:cxn ang="0">
                <a:pos x="r" y="vc"/>
              </a:cxn>
            </a:cxnLst>
            <a:rect l="l" t="t" r="r" b="b"/>
            <a:pathLst>
              <a:path w="751" h="751">
                <a:moveTo>
                  <a:pt x="376" y="751"/>
                </a:moveTo>
                <a:cubicBezTo>
                  <a:pt x="583" y="751"/>
                  <a:pt x="751" y="583"/>
                  <a:pt x="751" y="375"/>
                </a:cubicBezTo>
                <a:cubicBezTo>
                  <a:pt x="751" y="168"/>
                  <a:pt x="583" y="0"/>
                  <a:pt x="376" y="0"/>
                </a:cubicBezTo>
                <a:cubicBezTo>
                  <a:pt x="168" y="0"/>
                  <a:pt x="0" y="168"/>
                  <a:pt x="0" y="375"/>
                </a:cubicBezTo>
                <a:cubicBezTo>
                  <a:pt x="0" y="583"/>
                  <a:pt x="168" y="751"/>
                  <a:pt x="376" y="751"/>
                </a:cubicBezTo>
                <a:close/>
              </a:path>
            </a:pathLst>
          </a:custGeom>
          <a:solidFill>
            <a:srgbClr val="007DBC"/>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17" name="Freeform: Shape 4124"/>
          <p:cNvSpPr/>
          <p:nvPr/>
        </p:nvSpPr>
        <p:spPr>
          <a:xfrm>
            <a:off x="8910125" y="8763802"/>
            <a:ext cx="431652" cy="431652"/>
          </a:xfrm>
          <a:custGeom>
            <a:avLst/>
            <a:gdLst/>
            <a:ahLst/>
            <a:cxnLst>
              <a:cxn ang="3cd4">
                <a:pos x="hc" y="t"/>
              </a:cxn>
              <a:cxn ang="cd2">
                <a:pos x="l" y="vc"/>
              </a:cxn>
              <a:cxn ang="cd4">
                <a:pos x="hc" y="b"/>
              </a:cxn>
              <a:cxn ang="0">
                <a:pos x="r" y="vc"/>
              </a:cxn>
            </a:cxnLst>
            <a:rect l="l" t="t" r="r" b="b"/>
            <a:pathLst>
              <a:path w="239" h="239">
                <a:moveTo>
                  <a:pt x="119" y="239"/>
                </a:moveTo>
                <a:cubicBezTo>
                  <a:pt x="185" y="239"/>
                  <a:pt x="239" y="186"/>
                  <a:pt x="239" y="119"/>
                </a:cubicBezTo>
                <a:cubicBezTo>
                  <a:pt x="239" y="54"/>
                  <a:pt x="185" y="0"/>
                  <a:pt x="119" y="0"/>
                </a:cubicBezTo>
                <a:cubicBezTo>
                  <a:pt x="53" y="0"/>
                  <a:pt x="0" y="54"/>
                  <a:pt x="0" y="119"/>
                </a:cubicBezTo>
                <a:cubicBezTo>
                  <a:pt x="0" y="186"/>
                  <a:pt x="53" y="239"/>
                  <a:pt x="119" y="239"/>
                </a:cubicBezTo>
                <a:close/>
              </a:path>
            </a:pathLst>
          </a:custGeom>
          <a:solidFill>
            <a:srgbClr val="007DBC"/>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18" name="Freeform: Shape 4125"/>
          <p:cNvSpPr/>
          <p:nvPr/>
        </p:nvSpPr>
        <p:spPr>
          <a:xfrm>
            <a:off x="9113606" y="8141046"/>
            <a:ext cx="393566" cy="1525290"/>
          </a:xfrm>
          <a:custGeom>
            <a:avLst/>
            <a:gdLst/>
            <a:ahLst/>
            <a:cxnLst>
              <a:cxn ang="3cd4">
                <a:pos x="hc" y="t"/>
              </a:cxn>
              <a:cxn ang="cd2">
                <a:pos x="l" y="vc"/>
              </a:cxn>
              <a:cxn ang="cd4">
                <a:pos x="hc" y="b"/>
              </a:cxn>
              <a:cxn ang="0">
                <a:pos x="r" y="vc"/>
              </a:cxn>
            </a:cxnLst>
            <a:rect l="l" t="t" r="r" b="b"/>
            <a:pathLst>
              <a:path w="218" h="842">
                <a:moveTo>
                  <a:pt x="0" y="842"/>
                </a:moveTo>
                <a:lnTo>
                  <a:pt x="0" y="640"/>
                </a:lnTo>
                <a:cubicBezTo>
                  <a:pt x="2" y="640"/>
                  <a:pt x="4" y="640"/>
                  <a:pt x="6" y="640"/>
                </a:cubicBezTo>
                <a:cubicBezTo>
                  <a:pt x="97" y="640"/>
                  <a:pt x="171" y="567"/>
                  <a:pt x="171" y="476"/>
                </a:cubicBezTo>
                <a:cubicBezTo>
                  <a:pt x="171" y="385"/>
                  <a:pt x="97" y="311"/>
                  <a:pt x="6" y="311"/>
                </a:cubicBezTo>
                <a:cubicBezTo>
                  <a:pt x="4" y="311"/>
                  <a:pt x="2" y="311"/>
                  <a:pt x="0" y="311"/>
                </a:cubicBezTo>
                <a:lnTo>
                  <a:pt x="0" y="0"/>
                </a:lnTo>
                <a:lnTo>
                  <a:pt x="218" y="0"/>
                </a:lnTo>
                <a:lnTo>
                  <a:pt x="218" y="842"/>
                </a:lnTo>
                <a:close/>
              </a:path>
            </a:pathLst>
          </a:custGeom>
          <a:solidFill>
            <a:srgbClr val="007DBC"/>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19" name="Freeform: Shape 4126"/>
          <p:cNvSpPr/>
          <p:nvPr/>
        </p:nvSpPr>
        <p:spPr>
          <a:xfrm>
            <a:off x="9632319" y="7407114"/>
            <a:ext cx="426212" cy="143280"/>
          </a:xfrm>
          <a:custGeom>
            <a:avLst/>
            <a:gdLst/>
            <a:ahLst/>
            <a:cxnLst>
              <a:cxn ang="3cd4">
                <a:pos x="hc" y="t"/>
              </a:cxn>
              <a:cxn ang="cd2">
                <a:pos x="l" y="vc"/>
              </a:cxn>
              <a:cxn ang="cd4">
                <a:pos x="hc" y="b"/>
              </a:cxn>
              <a:cxn ang="0">
                <a:pos x="r" y="vc"/>
              </a:cxn>
            </a:cxnLst>
            <a:rect l="l" t="t" r="r" b="b"/>
            <a:pathLst>
              <a:path w="236" h="80">
                <a:moveTo>
                  <a:pt x="0" y="80"/>
                </a:moveTo>
                <a:lnTo>
                  <a:pt x="236" y="80"/>
                </a:lnTo>
                <a:lnTo>
                  <a:pt x="236" y="0"/>
                </a:lnTo>
                <a:lnTo>
                  <a:pt x="0" y="0"/>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0" name="Freeform: Shape 4127"/>
          <p:cNvSpPr/>
          <p:nvPr/>
        </p:nvSpPr>
        <p:spPr>
          <a:xfrm>
            <a:off x="9958779" y="6797725"/>
            <a:ext cx="1358433" cy="1360247"/>
          </a:xfrm>
          <a:custGeom>
            <a:avLst/>
            <a:gdLst/>
            <a:ahLst/>
            <a:cxnLst>
              <a:cxn ang="3cd4">
                <a:pos x="hc" y="t"/>
              </a:cxn>
              <a:cxn ang="cd2">
                <a:pos x="l" y="vc"/>
              </a:cxn>
              <a:cxn ang="cd4">
                <a:pos x="hc" y="b"/>
              </a:cxn>
              <a:cxn ang="0">
                <a:pos x="r" y="vc"/>
              </a:cxn>
            </a:cxnLst>
            <a:rect l="l" t="t" r="r" b="b"/>
            <a:pathLst>
              <a:path w="750" h="751">
                <a:moveTo>
                  <a:pt x="375" y="751"/>
                </a:moveTo>
                <a:cubicBezTo>
                  <a:pt x="168" y="751"/>
                  <a:pt x="0" y="583"/>
                  <a:pt x="0" y="376"/>
                </a:cubicBezTo>
                <a:cubicBezTo>
                  <a:pt x="0" y="168"/>
                  <a:pt x="168" y="0"/>
                  <a:pt x="375" y="0"/>
                </a:cubicBezTo>
                <a:cubicBezTo>
                  <a:pt x="583" y="0"/>
                  <a:pt x="750" y="168"/>
                  <a:pt x="750" y="376"/>
                </a:cubicBezTo>
                <a:cubicBezTo>
                  <a:pt x="750" y="583"/>
                  <a:pt x="583" y="751"/>
                  <a:pt x="375" y="751"/>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1" name="Freeform: Shape 4128"/>
          <p:cNvSpPr/>
          <p:nvPr/>
        </p:nvSpPr>
        <p:spPr>
          <a:xfrm>
            <a:off x="9267772" y="7262023"/>
            <a:ext cx="431652" cy="433466"/>
          </a:xfrm>
          <a:custGeom>
            <a:avLst/>
            <a:gdLst/>
            <a:ahLst/>
            <a:cxnLst>
              <a:cxn ang="3cd4">
                <a:pos x="hc" y="t"/>
              </a:cxn>
              <a:cxn ang="cd2">
                <a:pos x="l" y="vc"/>
              </a:cxn>
              <a:cxn ang="cd4">
                <a:pos x="hc" y="b"/>
              </a:cxn>
              <a:cxn ang="0">
                <a:pos x="r" y="vc"/>
              </a:cxn>
            </a:cxnLst>
            <a:rect l="l" t="t" r="r" b="b"/>
            <a:pathLst>
              <a:path w="239" h="240">
                <a:moveTo>
                  <a:pt x="119" y="240"/>
                </a:moveTo>
                <a:cubicBezTo>
                  <a:pt x="53" y="240"/>
                  <a:pt x="0" y="186"/>
                  <a:pt x="0" y="120"/>
                </a:cubicBezTo>
                <a:cubicBezTo>
                  <a:pt x="0" y="54"/>
                  <a:pt x="53" y="0"/>
                  <a:pt x="119" y="0"/>
                </a:cubicBezTo>
                <a:cubicBezTo>
                  <a:pt x="186" y="0"/>
                  <a:pt x="239" y="54"/>
                  <a:pt x="239" y="120"/>
                </a:cubicBezTo>
                <a:cubicBezTo>
                  <a:pt x="239" y="186"/>
                  <a:pt x="186" y="240"/>
                  <a:pt x="119" y="240"/>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2" name="Freeform: Shape 4129"/>
          <p:cNvSpPr/>
          <p:nvPr/>
        </p:nvSpPr>
        <p:spPr>
          <a:xfrm>
            <a:off x="9115420" y="6616358"/>
            <a:ext cx="391752" cy="1527104"/>
          </a:xfrm>
          <a:custGeom>
            <a:avLst/>
            <a:gdLst/>
            <a:ahLst/>
            <a:cxnLst>
              <a:cxn ang="3cd4">
                <a:pos x="hc" y="t"/>
              </a:cxn>
              <a:cxn ang="cd2">
                <a:pos x="l" y="vc"/>
              </a:cxn>
              <a:cxn ang="cd4">
                <a:pos x="hc" y="b"/>
              </a:cxn>
              <a:cxn ang="0">
                <a:pos x="r" y="vc"/>
              </a:cxn>
            </a:cxnLst>
            <a:rect l="l" t="t" r="r" b="b"/>
            <a:pathLst>
              <a:path w="217" h="843">
                <a:moveTo>
                  <a:pt x="217" y="843"/>
                </a:moveTo>
                <a:lnTo>
                  <a:pt x="217" y="640"/>
                </a:lnTo>
                <a:cubicBezTo>
                  <a:pt x="215" y="640"/>
                  <a:pt x="213" y="640"/>
                  <a:pt x="212" y="640"/>
                </a:cubicBezTo>
                <a:cubicBezTo>
                  <a:pt x="120" y="640"/>
                  <a:pt x="47" y="566"/>
                  <a:pt x="47" y="476"/>
                </a:cubicBezTo>
                <a:cubicBezTo>
                  <a:pt x="47" y="385"/>
                  <a:pt x="120" y="311"/>
                  <a:pt x="212" y="311"/>
                </a:cubicBezTo>
                <a:cubicBezTo>
                  <a:pt x="213" y="311"/>
                  <a:pt x="215" y="311"/>
                  <a:pt x="217" y="311"/>
                </a:cubicBezTo>
                <a:lnTo>
                  <a:pt x="217" y="0"/>
                </a:lnTo>
                <a:lnTo>
                  <a:pt x="0" y="0"/>
                </a:lnTo>
                <a:lnTo>
                  <a:pt x="0" y="843"/>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3" name="Freeform: Shape 4130"/>
          <p:cNvSpPr/>
          <p:nvPr/>
        </p:nvSpPr>
        <p:spPr>
          <a:xfrm>
            <a:off x="8565885" y="5881820"/>
            <a:ext cx="426212" cy="141467"/>
          </a:xfrm>
          <a:custGeom>
            <a:avLst/>
            <a:gdLst/>
            <a:ahLst/>
            <a:cxnLst>
              <a:cxn ang="3cd4">
                <a:pos x="hc" y="t"/>
              </a:cxn>
              <a:cxn ang="cd2">
                <a:pos x="l" y="vc"/>
              </a:cxn>
              <a:cxn ang="cd4">
                <a:pos x="hc" y="b"/>
              </a:cxn>
              <a:cxn ang="0">
                <a:pos x="r" y="vc"/>
              </a:cxn>
            </a:cxnLst>
            <a:rect l="l" t="t" r="r" b="b"/>
            <a:pathLst>
              <a:path w="236" h="79">
                <a:moveTo>
                  <a:pt x="236" y="79"/>
                </a:moveTo>
                <a:lnTo>
                  <a:pt x="0" y="79"/>
                </a:lnTo>
                <a:lnTo>
                  <a:pt x="0" y="0"/>
                </a:lnTo>
                <a:lnTo>
                  <a:pt x="236" y="0"/>
                </a:lnTo>
                <a:close/>
              </a:path>
            </a:pathLst>
          </a:custGeom>
          <a:solidFill>
            <a:srgbClr val="008868"/>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24" name="Freeform: Shape 4131"/>
          <p:cNvSpPr/>
          <p:nvPr/>
        </p:nvSpPr>
        <p:spPr>
          <a:xfrm>
            <a:off x="7307199" y="5272435"/>
            <a:ext cx="1360248" cy="1360247"/>
          </a:xfrm>
          <a:custGeom>
            <a:avLst/>
            <a:gdLst/>
            <a:ahLst/>
            <a:cxnLst>
              <a:cxn ang="3cd4">
                <a:pos x="hc" y="t"/>
              </a:cxn>
              <a:cxn ang="cd2">
                <a:pos x="l" y="vc"/>
              </a:cxn>
              <a:cxn ang="cd4">
                <a:pos x="hc" y="b"/>
              </a:cxn>
              <a:cxn ang="0">
                <a:pos x="r" y="vc"/>
              </a:cxn>
            </a:cxnLst>
            <a:rect l="l" t="t" r="r" b="b"/>
            <a:pathLst>
              <a:path w="751" h="751">
                <a:moveTo>
                  <a:pt x="376" y="751"/>
                </a:moveTo>
                <a:cubicBezTo>
                  <a:pt x="583" y="751"/>
                  <a:pt x="751" y="583"/>
                  <a:pt x="751" y="376"/>
                </a:cubicBezTo>
                <a:cubicBezTo>
                  <a:pt x="751" y="168"/>
                  <a:pt x="583" y="0"/>
                  <a:pt x="376" y="0"/>
                </a:cubicBezTo>
                <a:cubicBezTo>
                  <a:pt x="168" y="0"/>
                  <a:pt x="0" y="168"/>
                  <a:pt x="0" y="376"/>
                </a:cubicBezTo>
                <a:cubicBezTo>
                  <a:pt x="0" y="583"/>
                  <a:pt x="168" y="751"/>
                  <a:pt x="376" y="751"/>
                </a:cubicBezTo>
                <a:close/>
              </a:path>
            </a:pathLst>
          </a:custGeom>
          <a:solidFill>
            <a:srgbClr val="008868"/>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25" name="Freeform: Shape 4132"/>
          <p:cNvSpPr/>
          <p:nvPr/>
        </p:nvSpPr>
        <p:spPr>
          <a:xfrm>
            <a:off x="8924991" y="5736727"/>
            <a:ext cx="431652" cy="433466"/>
          </a:xfrm>
          <a:custGeom>
            <a:avLst/>
            <a:gdLst/>
            <a:ahLst/>
            <a:cxnLst>
              <a:cxn ang="3cd4">
                <a:pos x="hc" y="t"/>
              </a:cxn>
              <a:cxn ang="cd2">
                <a:pos x="l" y="vc"/>
              </a:cxn>
              <a:cxn ang="cd4">
                <a:pos x="hc" y="b"/>
              </a:cxn>
              <a:cxn ang="0">
                <a:pos x="r" y="vc"/>
              </a:cxn>
            </a:cxnLst>
            <a:rect l="l" t="t" r="r" b="b"/>
            <a:pathLst>
              <a:path w="239" h="240">
                <a:moveTo>
                  <a:pt x="119" y="240"/>
                </a:moveTo>
                <a:cubicBezTo>
                  <a:pt x="185" y="240"/>
                  <a:pt x="239" y="186"/>
                  <a:pt x="239" y="120"/>
                </a:cubicBezTo>
                <a:cubicBezTo>
                  <a:pt x="239" y="53"/>
                  <a:pt x="185" y="0"/>
                  <a:pt x="119" y="0"/>
                </a:cubicBezTo>
                <a:cubicBezTo>
                  <a:pt x="53" y="0"/>
                  <a:pt x="0" y="53"/>
                  <a:pt x="0" y="120"/>
                </a:cubicBezTo>
                <a:cubicBezTo>
                  <a:pt x="0" y="186"/>
                  <a:pt x="53" y="240"/>
                  <a:pt x="119" y="240"/>
                </a:cubicBezTo>
                <a:close/>
              </a:path>
            </a:pathLst>
          </a:custGeom>
          <a:solidFill>
            <a:srgbClr val="008868"/>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26" name="Freeform: Shape 4133"/>
          <p:cNvSpPr/>
          <p:nvPr/>
        </p:nvSpPr>
        <p:spPr>
          <a:xfrm>
            <a:off x="9115421" y="5091068"/>
            <a:ext cx="393566" cy="1527104"/>
          </a:xfrm>
          <a:custGeom>
            <a:avLst/>
            <a:gdLst/>
            <a:ahLst/>
            <a:cxnLst>
              <a:cxn ang="3cd4">
                <a:pos x="hc" y="t"/>
              </a:cxn>
              <a:cxn ang="cd2">
                <a:pos x="l" y="vc"/>
              </a:cxn>
              <a:cxn ang="cd4">
                <a:pos x="hc" y="b"/>
              </a:cxn>
              <a:cxn ang="0">
                <a:pos x="r" y="vc"/>
              </a:cxn>
            </a:cxnLst>
            <a:rect l="l" t="t" r="r" b="b"/>
            <a:pathLst>
              <a:path w="218" h="843">
                <a:moveTo>
                  <a:pt x="0" y="843"/>
                </a:moveTo>
                <a:lnTo>
                  <a:pt x="0" y="640"/>
                </a:lnTo>
                <a:cubicBezTo>
                  <a:pt x="2" y="640"/>
                  <a:pt x="4" y="640"/>
                  <a:pt x="6" y="640"/>
                </a:cubicBezTo>
                <a:cubicBezTo>
                  <a:pt x="97" y="640"/>
                  <a:pt x="171" y="567"/>
                  <a:pt x="171" y="476"/>
                </a:cubicBezTo>
                <a:cubicBezTo>
                  <a:pt x="171" y="385"/>
                  <a:pt x="97" y="311"/>
                  <a:pt x="6" y="311"/>
                </a:cubicBezTo>
                <a:cubicBezTo>
                  <a:pt x="4" y="311"/>
                  <a:pt x="2" y="311"/>
                  <a:pt x="0" y="312"/>
                </a:cubicBezTo>
                <a:lnTo>
                  <a:pt x="0" y="0"/>
                </a:lnTo>
                <a:lnTo>
                  <a:pt x="218" y="0"/>
                </a:lnTo>
                <a:lnTo>
                  <a:pt x="218" y="843"/>
                </a:lnTo>
                <a:close/>
              </a:path>
            </a:pathLst>
          </a:custGeom>
          <a:solidFill>
            <a:srgbClr val="008868"/>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27" name="Freeform: Shape 4138"/>
          <p:cNvSpPr/>
          <p:nvPr/>
        </p:nvSpPr>
        <p:spPr>
          <a:xfrm flipH="1">
            <a:off x="9118416" y="2086261"/>
            <a:ext cx="405449" cy="1523477"/>
          </a:xfrm>
          <a:custGeom>
            <a:avLst/>
            <a:gdLst/>
            <a:ahLst/>
            <a:cxnLst>
              <a:cxn ang="3cd4">
                <a:pos x="hc" y="t"/>
              </a:cxn>
              <a:cxn ang="cd2">
                <a:pos x="l" y="vc"/>
              </a:cxn>
              <a:cxn ang="cd4">
                <a:pos x="hc" y="b"/>
              </a:cxn>
              <a:cxn ang="0">
                <a:pos x="r" y="vc"/>
              </a:cxn>
            </a:cxnLst>
            <a:rect l="l" t="t" r="r" b="b"/>
            <a:pathLst>
              <a:path w="217" h="841">
                <a:moveTo>
                  <a:pt x="217" y="841"/>
                </a:moveTo>
                <a:lnTo>
                  <a:pt x="217" y="639"/>
                </a:lnTo>
                <a:cubicBezTo>
                  <a:pt x="215" y="639"/>
                  <a:pt x="213" y="639"/>
                  <a:pt x="212" y="639"/>
                </a:cubicBezTo>
                <a:cubicBezTo>
                  <a:pt x="120" y="639"/>
                  <a:pt x="47" y="566"/>
                  <a:pt x="47" y="475"/>
                </a:cubicBezTo>
                <a:cubicBezTo>
                  <a:pt x="47" y="384"/>
                  <a:pt x="120" y="310"/>
                  <a:pt x="212" y="310"/>
                </a:cubicBezTo>
                <a:cubicBezTo>
                  <a:pt x="213" y="310"/>
                  <a:pt x="215" y="310"/>
                  <a:pt x="217" y="310"/>
                </a:cubicBezTo>
                <a:lnTo>
                  <a:pt x="217" y="0"/>
                </a:lnTo>
                <a:lnTo>
                  <a:pt x="0" y="0"/>
                </a:lnTo>
                <a:lnTo>
                  <a:pt x="0" y="841"/>
                </a:lnTo>
                <a:close/>
              </a:path>
            </a:pathLst>
          </a:custGeom>
          <a:solidFill>
            <a:srgbClr val="982B56"/>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8" name="Freeform: Shape 4140"/>
          <p:cNvSpPr/>
          <p:nvPr/>
        </p:nvSpPr>
        <p:spPr>
          <a:xfrm>
            <a:off x="7455924" y="5421155"/>
            <a:ext cx="1064621" cy="1064621"/>
          </a:xfrm>
          <a:custGeom>
            <a:avLst/>
            <a:gdLst/>
            <a:ahLst/>
            <a:cxnLst>
              <a:cxn ang="3cd4">
                <a:pos x="hc" y="t"/>
              </a:cxn>
              <a:cxn ang="cd2">
                <a:pos x="l" y="vc"/>
              </a:cxn>
              <a:cxn ang="cd4">
                <a:pos x="hc" y="b"/>
              </a:cxn>
              <a:cxn ang="0">
                <a:pos x="r" y="vc"/>
              </a:cxn>
            </a:cxnLst>
            <a:rect l="l" t="t" r="r" b="b"/>
            <a:pathLst>
              <a:path w="588" h="588">
                <a:moveTo>
                  <a:pt x="294" y="588"/>
                </a:moveTo>
                <a:cubicBezTo>
                  <a:pt x="456" y="588"/>
                  <a:pt x="588" y="456"/>
                  <a:pt x="588" y="294"/>
                </a:cubicBezTo>
                <a:cubicBezTo>
                  <a:pt x="588" y="131"/>
                  <a:pt x="456" y="0"/>
                  <a:pt x="294" y="0"/>
                </a:cubicBezTo>
                <a:cubicBezTo>
                  <a:pt x="131" y="0"/>
                  <a:pt x="0" y="131"/>
                  <a:pt x="0" y="294"/>
                </a:cubicBezTo>
                <a:cubicBezTo>
                  <a:pt x="0" y="456"/>
                  <a:pt x="131" y="588"/>
                  <a:pt x="294" y="588"/>
                </a:cubicBezTo>
                <a:close/>
              </a:path>
            </a:pathLst>
          </a:custGeom>
          <a:solidFill>
            <a:srgbClr val="FFFFFF"/>
          </a:solidFill>
          <a:ln cap="flat">
            <a:noFill/>
            <a:prstDash val="solid"/>
          </a:ln>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29" name="Freeform: Shape 4141"/>
          <p:cNvSpPr/>
          <p:nvPr/>
        </p:nvSpPr>
        <p:spPr>
          <a:xfrm>
            <a:off x="7441058" y="8448231"/>
            <a:ext cx="1064621" cy="1064621"/>
          </a:xfrm>
          <a:custGeom>
            <a:avLst/>
            <a:gdLst/>
            <a:ahLst/>
            <a:cxnLst>
              <a:cxn ang="3cd4">
                <a:pos x="hc" y="t"/>
              </a:cxn>
              <a:cxn ang="cd2">
                <a:pos x="l" y="vc"/>
              </a:cxn>
              <a:cxn ang="cd4">
                <a:pos x="hc" y="b"/>
              </a:cxn>
              <a:cxn ang="0">
                <a:pos x="r" y="vc"/>
              </a:cxn>
            </a:cxnLst>
            <a:rect l="l" t="t" r="r" b="b"/>
            <a:pathLst>
              <a:path w="588" h="588">
                <a:moveTo>
                  <a:pt x="294" y="588"/>
                </a:moveTo>
                <a:cubicBezTo>
                  <a:pt x="456" y="588"/>
                  <a:pt x="588" y="456"/>
                  <a:pt x="588" y="293"/>
                </a:cubicBezTo>
                <a:cubicBezTo>
                  <a:pt x="588" y="131"/>
                  <a:pt x="456" y="0"/>
                  <a:pt x="294" y="0"/>
                </a:cubicBezTo>
                <a:cubicBezTo>
                  <a:pt x="131" y="0"/>
                  <a:pt x="0" y="131"/>
                  <a:pt x="0" y="293"/>
                </a:cubicBezTo>
                <a:cubicBezTo>
                  <a:pt x="0" y="456"/>
                  <a:pt x="131" y="588"/>
                  <a:pt x="294" y="588"/>
                </a:cubicBezTo>
                <a:close/>
              </a:path>
            </a:pathLst>
          </a:custGeom>
          <a:solidFill>
            <a:srgbClr val="FFFFFF"/>
          </a:solidFill>
          <a:ln cap="flat">
            <a:noFill/>
            <a:prstDash val="solid"/>
          </a:ln>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30" name="Text Placeholder 33"/>
          <p:cNvSpPr txBox="1">
            <a:spLocks/>
          </p:cNvSpPr>
          <p:nvPr/>
        </p:nvSpPr>
        <p:spPr>
          <a:xfrm>
            <a:off x="7531236" y="5835038"/>
            <a:ext cx="883154" cy="235038"/>
          </a:xfrm>
          <a:prstGeom prst="rect">
            <a:avLst/>
          </a:prstGeom>
        </p:spPr>
        <p:txBody>
          <a:bodyPr wrap="square"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028700">
              <a:lnSpc>
                <a:spcPct val="100000"/>
              </a:lnSpc>
              <a:spcBef>
                <a:spcPts val="1125"/>
              </a:spcBef>
              <a:buNone/>
            </a:pPr>
            <a:r>
              <a:rPr lang="en-AU" sz="2400" b="1" dirty="0">
                <a:solidFill>
                  <a:srgbClr val="008868"/>
                </a:solidFill>
                <a:latin typeface="Avenir Black" panose="02000503020000020003" pitchFamily="2" charset="0"/>
                <a:ea typeface="Open Sans" panose="020B0606030504020204" pitchFamily="34" charset="0"/>
                <a:cs typeface="Open Sans" panose="020B0606030504020204" pitchFamily="34" charset="0"/>
              </a:rPr>
              <a:t>2025</a:t>
            </a:r>
          </a:p>
        </p:txBody>
      </p:sp>
      <p:sp>
        <p:nvSpPr>
          <p:cNvPr id="31" name="Text Placeholder 33"/>
          <p:cNvSpPr txBox="1">
            <a:spLocks/>
          </p:cNvSpPr>
          <p:nvPr/>
        </p:nvSpPr>
        <p:spPr>
          <a:xfrm>
            <a:off x="7516370" y="8861971"/>
            <a:ext cx="883154" cy="235038"/>
          </a:xfrm>
          <a:prstGeom prst="rect">
            <a:avLst/>
          </a:prstGeom>
        </p:spPr>
        <p:txBody>
          <a:bodyPr wrap="square"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028700">
              <a:lnSpc>
                <a:spcPct val="100000"/>
              </a:lnSpc>
              <a:spcBef>
                <a:spcPts val="1125"/>
              </a:spcBef>
              <a:buNone/>
            </a:pPr>
            <a:r>
              <a:rPr lang="en-AU" sz="2400" b="1" dirty="0">
                <a:solidFill>
                  <a:srgbClr val="007DBC"/>
                </a:solidFill>
                <a:latin typeface="Avenir Black" panose="02000503020000020003" pitchFamily="2" charset="0"/>
                <a:ea typeface="Open Sans" panose="020B0606030504020204" pitchFamily="34" charset="0"/>
                <a:cs typeface="Open Sans" panose="020B0606030504020204" pitchFamily="34" charset="0"/>
              </a:rPr>
              <a:t>2026</a:t>
            </a:r>
          </a:p>
        </p:txBody>
      </p:sp>
      <p:sp>
        <p:nvSpPr>
          <p:cNvPr id="32" name="TextBox 31">
            <a:extLst>
              <a:ext uri="{FF2B5EF4-FFF2-40B4-BE49-F238E27FC236}">
                <a16:creationId xmlns:a16="http://schemas.microsoft.com/office/drawing/2014/main" id="{78818169-CF64-AB7B-9115-7437CD5685D2}"/>
              </a:ext>
            </a:extLst>
          </p:cNvPr>
          <p:cNvSpPr txBox="1"/>
          <p:nvPr/>
        </p:nvSpPr>
        <p:spPr>
          <a:xfrm>
            <a:off x="519564" y="1480192"/>
            <a:ext cx="5591807" cy="1323439"/>
          </a:xfrm>
          <a:prstGeom prst="rect">
            <a:avLst/>
          </a:prstGeom>
          <a:noFill/>
        </p:spPr>
        <p:txBody>
          <a:bodyPr wrap="square" rtlCol="0">
            <a:spAutoFit/>
          </a:bodyPr>
          <a:lstStyle/>
          <a:p>
            <a:pPr algn="ctr" defTabSz="1371600"/>
            <a:r>
              <a:rPr lang="en-GB" sz="4000" b="1" dirty="0">
                <a:solidFill>
                  <a:srgbClr val="982B56"/>
                </a:solidFill>
                <a:effectLst/>
                <a:latin typeface="Aptos" panose="02000000000000000000" pitchFamily="2" charset="0"/>
                <a:ea typeface="Aptos" panose="02000000000000000000" pitchFamily="2" charset="0"/>
                <a:cs typeface="Aptos" panose="02000000000000000000" pitchFamily="2" charset="0"/>
              </a:rPr>
              <a:t>“</a:t>
            </a:r>
            <a:r>
              <a:rPr lang="en-GB" sz="4000" b="1" i="1" dirty="0">
                <a:solidFill>
                  <a:srgbClr val="982B56"/>
                </a:solidFill>
                <a:effectLst/>
                <a:latin typeface="Aptos" panose="02000000000000000000" pitchFamily="2" charset="0"/>
                <a:ea typeface="Aptos" panose="02000000000000000000" pitchFamily="2" charset="0"/>
                <a:cs typeface="Aptos" panose="02000000000000000000" pitchFamily="2" charset="0"/>
              </a:rPr>
              <a:t>We </a:t>
            </a:r>
            <a:r>
              <a:rPr lang="en-GB" sz="4000" b="1" i="1" u="sng" dirty="0">
                <a:solidFill>
                  <a:srgbClr val="982B56"/>
                </a:solidFill>
                <a:effectLst/>
                <a:latin typeface="Aptos" panose="02000000000000000000" pitchFamily="2" charset="0"/>
                <a:ea typeface="Aptos" panose="02000000000000000000" pitchFamily="2" charset="0"/>
                <a:cs typeface="Aptos" panose="02000000000000000000" pitchFamily="2" charset="0"/>
              </a:rPr>
              <a:t>plant</a:t>
            </a:r>
            <a:r>
              <a:rPr lang="en-GB" sz="4000" b="1" i="1" dirty="0">
                <a:solidFill>
                  <a:srgbClr val="982B56"/>
                </a:solidFill>
                <a:effectLst/>
                <a:latin typeface="Aptos" panose="02000000000000000000" pitchFamily="2" charset="0"/>
                <a:ea typeface="Aptos" panose="02000000000000000000" pitchFamily="2" charset="0"/>
                <a:cs typeface="Aptos" panose="02000000000000000000" pitchFamily="2" charset="0"/>
              </a:rPr>
              <a:t> BINHI to remember our roots</a:t>
            </a:r>
            <a:r>
              <a:rPr lang="en-GB" sz="4000" b="1" dirty="0">
                <a:solidFill>
                  <a:srgbClr val="982B56"/>
                </a:solidFill>
                <a:effectLst/>
                <a:latin typeface="Aptos" panose="02000000000000000000" pitchFamily="2" charset="0"/>
                <a:ea typeface="Aptos" panose="02000000000000000000" pitchFamily="2" charset="0"/>
                <a:cs typeface="Aptos" panose="02000000000000000000" pitchFamily="2" charset="0"/>
              </a:rPr>
              <a:t>”</a:t>
            </a:r>
            <a:endParaRPr lang="en-US" sz="4000" b="1" dirty="0">
              <a:solidFill>
                <a:srgbClr val="982B56"/>
              </a:solidFill>
              <a:latin typeface="Avenir Black" panose="02000503020000020003" pitchFamily="2" charset="0"/>
              <a:ea typeface="Lato Light" charset="0"/>
              <a:cs typeface="Lato Light" charset="0"/>
            </a:endParaRPr>
          </a:p>
        </p:txBody>
      </p:sp>
      <p:sp>
        <p:nvSpPr>
          <p:cNvPr id="34" name="TextBox 33">
            <a:extLst>
              <a:ext uri="{FF2B5EF4-FFF2-40B4-BE49-F238E27FC236}">
                <a16:creationId xmlns:a16="http://schemas.microsoft.com/office/drawing/2014/main" id="{775603AF-ED04-5323-6E73-20D7295F85B5}"/>
              </a:ext>
            </a:extLst>
          </p:cNvPr>
          <p:cNvSpPr txBox="1"/>
          <p:nvPr/>
        </p:nvSpPr>
        <p:spPr>
          <a:xfrm>
            <a:off x="571270" y="4244136"/>
            <a:ext cx="5160736" cy="1938992"/>
          </a:xfrm>
          <a:prstGeom prst="rect">
            <a:avLst/>
          </a:prstGeom>
          <a:noFill/>
        </p:spPr>
        <p:txBody>
          <a:bodyPr wrap="square" rtlCol="0">
            <a:spAutoFit/>
          </a:bodyPr>
          <a:lstStyle/>
          <a:p>
            <a:pPr algn="ctr" defTabSz="1371600"/>
            <a:r>
              <a:rPr lang="en-GB" sz="4000" b="1" dirty="0">
                <a:solidFill>
                  <a:srgbClr val="00B050"/>
                </a:solidFill>
                <a:effectLst/>
                <a:latin typeface="Aptos" panose="02000000000000000000" pitchFamily="2" charset="0"/>
                <a:ea typeface="Aptos" panose="02000000000000000000" pitchFamily="2" charset="0"/>
                <a:cs typeface="Aptos" panose="02000000000000000000" pitchFamily="2" charset="0"/>
              </a:rPr>
              <a:t>“</a:t>
            </a:r>
            <a:r>
              <a:rPr lang="en-GB" sz="4000" b="1" i="1" dirty="0">
                <a:solidFill>
                  <a:srgbClr val="00B050"/>
                </a:solidFill>
                <a:effectLst/>
                <a:latin typeface="Aptos" panose="02000000000000000000" pitchFamily="2" charset="0"/>
                <a:ea typeface="Aptos" panose="02000000000000000000" pitchFamily="2" charset="0"/>
                <a:cs typeface="Aptos" panose="02000000000000000000" pitchFamily="2" charset="0"/>
              </a:rPr>
              <a:t>We </a:t>
            </a:r>
            <a:r>
              <a:rPr lang="en-GB" sz="4000" b="1" i="1" u="sng" dirty="0">
                <a:solidFill>
                  <a:srgbClr val="00B050"/>
                </a:solidFill>
                <a:effectLst/>
                <a:latin typeface="Aptos" panose="02000000000000000000" pitchFamily="2" charset="0"/>
                <a:ea typeface="Aptos" panose="02000000000000000000" pitchFamily="2" charset="0"/>
                <a:cs typeface="Aptos" panose="02000000000000000000" pitchFamily="2" charset="0"/>
              </a:rPr>
              <a:t>grow</a:t>
            </a:r>
            <a:r>
              <a:rPr lang="en-GB" sz="4000" b="1" i="1" dirty="0">
                <a:solidFill>
                  <a:srgbClr val="00B050"/>
                </a:solidFill>
                <a:effectLst/>
                <a:latin typeface="Aptos" panose="02000000000000000000" pitchFamily="2" charset="0"/>
                <a:ea typeface="Aptos" panose="02000000000000000000" pitchFamily="2" charset="0"/>
                <a:cs typeface="Aptos" panose="02000000000000000000" pitchFamily="2" charset="0"/>
              </a:rPr>
              <a:t> BINHI to share and preserve our practices</a:t>
            </a:r>
            <a:r>
              <a:rPr lang="en-GB" sz="4000" b="1" dirty="0">
                <a:solidFill>
                  <a:srgbClr val="00B050"/>
                </a:solidFill>
                <a:effectLst/>
                <a:latin typeface="Aptos" panose="02000000000000000000" pitchFamily="2" charset="0"/>
                <a:ea typeface="Aptos" panose="02000000000000000000" pitchFamily="2" charset="0"/>
                <a:cs typeface="Aptos" panose="02000000000000000000" pitchFamily="2" charset="0"/>
              </a:rPr>
              <a:t>”</a:t>
            </a:r>
            <a:endParaRPr lang="en-US" sz="4000" b="1" dirty="0">
              <a:solidFill>
                <a:srgbClr val="00B050"/>
              </a:solidFill>
              <a:latin typeface="Avenir Book" panose="02000503020000020003" pitchFamily="2" charset="0"/>
              <a:ea typeface="Lato Light" charset="0"/>
              <a:cs typeface="Lato Light" charset="0"/>
            </a:endParaRPr>
          </a:p>
        </p:txBody>
      </p:sp>
      <p:sp>
        <p:nvSpPr>
          <p:cNvPr id="38" name="TextBox 37">
            <a:extLst>
              <a:ext uri="{FF2B5EF4-FFF2-40B4-BE49-F238E27FC236}">
                <a16:creationId xmlns:a16="http://schemas.microsoft.com/office/drawing/2014/main" id="{A56C8F45-1DA7-BD53-4130-E4F5191152C2}"/>
              </a:ext>
            </a:extLst>
          </p:cNvPr>
          <p:cNvSpPr txBox="1"/>
          <p:nvPr/>
        </p:nvSpPr>
        <p:spPr>
          <a:xfrm>
            <a:off x="658422" y="7379910"/>
            <a:ext cx="5160735" cy="1938992"/>
          </a:xfrm>
          <a:prstGeom prst="rect">
            <a:avLst/>
          </a:prstGeom>
          <a:noFill/>
        </p:spPr>
        <p:txBody>
          <a:bodyPr wrap="square">
            <a:spAutoFit/>
          </a:bodyPr>
          <a:lstStyle/>
          <a:p>
            <a:pPr algn="ctr" defTabSz="1371600">
              <a:defRPr/>
            </a:pPr>
            <a:r>
              <a:rPr lang="en-US" sz="4000" b="1" dirty="0">
                <a:solidFill>
                  <a:schemeClr val="tx2">
                    <a:lumMod val="60000"/>
                    <a:lumOff val="40000"/>
                  </a:schemeClr>
                </a:solidFill>
                <a:effectLst/>
                <a:latin typeface="Aptos" panose="02000000000000000000" pitchFamily="2" charset="0"/>
                <a:ea typeface="Aptos" panose="02000000000000000000" pitchFamily="2" charset="0"/>
                <a:cs typeface="Aptos" panose="02000000000000000000" pitchFamily="2" charset="0"/>
              </a:rPr>
              <a:t>“</a:t>
            </a:r>
            <a:r>
              <a:rPr lang="en-GB" sz="4000" b="1" dirty="0">
                <a:solidFill>
                  <a:schemeClr val="tx2">
                    <a:lumMod val="60000"/>
                    <a:lumOff val="40000"/>
                  </a:schemeClr>
                </a:solidFill>
                <a:effectLst/>
                <a:latin typeface="Aptos" panose="02000000000000000000" pitchFamily="2" charset="0"/>
                <a:ea typeface="Aptos" panose="02000000000000000000" pitchFamily="2" charset="0"/>
                <a:cs typeface="Aptos" panose="02000000000000000000" pitchFamily="2" charset="0"/>
              </a:rPr>
              <a:t>BINHI will </a:t>
            </a:r>
            <a:r>
              <a:rPr lang="en-GB" sz="4000" b="1" u="sng" dirty="0">
                <a:solidFill>
                  <a:schemeClr val="tx2">
                    <a:lumMod val="60000"/>
                    <a:lumOff val="40000"/>
                  </a:schemeClr>
                </a:solidFill>
                <a:effectLst/>
                <a:latin typeface="Aptos" panose="02000000000000000000" pitchFamily="2" charset="0"/>
                <a:ea typeface="Aptos" panose="02000000000000000000" pitchFamily="2" charset="0"/>
                <a:cs typeface="Aptos" panose="02000000000000000000" pitchFamily="2" charset="0"/>
              </a:rPr>
              <a:t>thrive</a:t>
            </a:r>
            <a:r>
              <a:rPr lang="en-GB" sz="4000" b="1" dirty="0">
                <a:solidFill>
                  <a:schemeClr val="tx2">
                    <a:lumMod val="60000"/>
                    <a:lumOff val="40000"/>
                  </a:schemeClr>
                </a:solidFill>
                <a:effectLst/>
                <a:latin typeface="Aptos" panose="02000000000000000000" pitchFamily="2" charset="0"/>
                <a:ea typeface="Aptos" panose="02000000000000000000" pitchFamily="2" charset="0"/>
                <a:cs typeface="Aptos" panose="02000000000000000000" pitchFamily="2" charset="0"/>
              </a:rPr>
              <a:t> to bridge tradition and innovation</a:t>
            </a:r>
            <a:r>
              <a:rPr lang="en-US" sz="4000" b="1" dirty="0">
                <a:solidFill>
                  <a:schemeClr val="tx2">
                    <a:lumMod val="60000"/>
                    <a:lumOff val="40000"/>
                  </a:schemeClr>
                </a:solidFill>
                <a:effectLst/>
                <a:latin typeface="Aptos" panose="02000000000000000000" pitchFamily="2" charset="0"/>
                <a:ea typeface="Aptos" panose="02000000000000000000" pitchFamily="2" charset="0"/>
                <a:cs typeface="Aptos" panose="02000000000000000000" pitchFamily="2" charset="0"/>
              </a:rPr>
              <a:t>”</a:t>
            </a:r>
            <a:endParaRPr lang="en-US" sz="4000" b="1" dirty="0">
              <a:solidFill>
                <a:schemeClr val="tx2">
                  <a:lumMod val="60000"/>
                  <a:lumOff val="40000"/>
                </a:schemeClr>
              </a:solidFill>
              <a:latin typeface="Avenir Black" panose="02000503020000020003" pitchFamily="2" charset="0"/>
              <a:ea typeface="Roboto" charset="0"/>
              <a:cs typeface="Roboto" charset="0"/>
            </a:endParaRPr>
          </a:p>
        </p:txBody>
      </p:sp>
      <p:pic>
        <p:nvPicPr>
          <p:cNvPr id="40" name="Picture 39" descr="Icon&#10;&#10;Description automatically generated">
            <a:extLst>
              <a:ext uri="{FF2B5EF4-FFF2-40B4-BE49-F238E27FC236}">
                <a16:creationId xmlns:a16="http://schemas.microsoft.com/office/drawing/2014/main" id="{6ECDD3B4-0C5F-A0FB-D185-F65C0DA99D7A}"/>
              </a:ext>
            </a:extLst>
          </p:cNvPr>
          <p:cNvPicPr>
            <a:picLocks noChangeAspect="1"/>
          </p:cNvPicPr>
          <p:nvPr/>
        </p:nvPicPr>
        <p:blipFill>
          <a:blip r:embed="rId4"/>
          <a:stretch>
            <a:fillRect/>
          </a:stretch>
        </p:blipFill>
        <p:spPr>
          <a:xfrm>
            <a:off x="9732680" y="2060046"/>
            <a:ext cx="1371600" cy="1371600"/>
          </a:xfrm>
          <a:prstGeom prst="rect">
            <a:avLst/>
          </a:prstGeom>
        </p:spPr>
      </p:pic>
      <p:pic>
        <p:nvPicPr>
          <p:cNvPr id="41" name="Picture 40" descr="Icon&#10;&#10;Description automatically generated">
            <a:extLst>
              <a:ext uri="{FF2B5EF4-FFF2-40B4-BE49-F238E27FC236}">
                <a16:creationId xmlns:a16="http://schemas.microsoft.com/office/drawing/2014/main" id="{D4D67F4E-8B03-3BEE-1404-F7E27314FA74}"/>
              </a:ext>
            </a:extLst>
          </p:cNvPr>
          <p:cNvPicPr>
            <a:picLocks noChangeAspect="1"/>
          </p:cNvPicPr>
          <p:nvPr/>
        </p:nvPicPr>
        <p:blipFill>
          <a:blip r:embed="rId5"/>
          <a:stretch>
            <a:fillRect/>
          </a:stretch>
        </p:blipFill>
        <p:spPr>
          <a:xfrm>
            <a:off x="9960478" y="5265851"/>
            <a:ext cx="1371600" cy="1371600"/>
          </a:xfrm>
          <a:prstGeom prst="rect">
            <a:avLst/>
          </a:prstGeom>
        </p:spPr>
      </p:pic>
      <p:pic>
        <p:nvPicPr>
          <p:cNvPr id="42" name="Picture 41" descr="Icon&#10;&#10;Description automatically generated">
            <a:extLst>
              <a:ext uri="{FF2B5EF4-FFF2-40B4-BE49-F238E27FC236}">
                <a16:creationId xmlns:a16="http://schemas.microsoft.com/office/drawing/2014/main" id="{2D37B25E-3FB1-17B4-A6DF-CE35FC4EFA86}"/>
              </a:ext>
            </a:extLst>
          </p:cNvPr>
          <p:cNvPicPr>
            <a:picLocks noChangeAspect="1"/>
          </p:cNvPicPr>
          <p:nvPr/>
        </p:nvPicPr>
        <p:blipFill>
          <a:blip r:embed="rId6"/>
          <a:stretch>
            <a:fillRect/>
          </a:stretch>
        </p:blipFill>
        <p:spPr>
          <a:xfrm>
            <a:off x="7514859" y="7015027"/>
            <a:ext cx="1160841" cy="1160841"/>
          </a:xfrm>
          <a:prstGeom prst="rect">
            <a:avLst/>
          </a:prstGeom>
        </p:spPr>
      </p:pic>
      <p:pic>
        <p:nvPicPr>
          <p:cNvPr id="43" name="Picture 42" descr="Icon&#10;&#10;Description automatically generated with medium confidence">
            <a:extLst>
              <a:ext uri="{FF2B5EF4-FFF2-40B4-BE49-F238E27FC236}">
                <a16:creationId xmlns:a16="http://schemas.microsoft.com/office/drawing/2014/main" id="{AA6601AD-33B7-4E3C-E170-1EB7368FA09C}"/>
              </a:ext>
            </a:extLst>
          </p:cNvPr>
          <p:cNvPicPr>
            <a:picLocks noChangeAspect="1"/>
          </p:cNvPicPr>
          <p:nvPr/>
        </p:nvPicPr>
        <p:blipFill>
          <a:blip r:embed="rId7"/>
          <a:stretch>
            <a:fillRect/>
          </a:stretch>
        </p:blipFill>
        <p:spPr>
          <a:xfrm>
            <a:off x="9945612" y="8302466"/>
            <a:ext cx="1371600" cy="1371600"/>
          </a:xfrm>
          <a:prstGeom prst="rect">
            <a:avLst/>
          </a:prstGeom>
        </p:spPr>
      </p:pic>
      <p:sp>
        <p:nvSpPr>
          <p:cNvPr id="44" name="Freeform: Shape 4126"/>
          <p:cNvSpPr/>
          <p:nvPr/>
        </p:nvSpPr>
        <p:spPr>
          <a:xfrm>
            <a:off x="9632318" y="4389227"/>
            <a:ext cx="426212" cy="143280"/>
          </a:xfrm>
          <a:custGeom>
            <a:avLst/>
            <a:gdLst/>
            <a:ahLst/>
            <a:cxnLst>
              <a:cxn ang="3cd4">
                <a:pos x="hc" y="t"/>
              </a:cxn>
              <a:cxn ang="cd2">
                <a:pos x="l" y="vc"/>
              </a:cxn>
              <a:cxn ang="cd4">
                <a:pos x="hc" y="b"/>
              </a:cxn>
              <a:cxn ang="0">
                <a:pos x="r" y="vc"/>
              </a:cxn>
            </a:cxnLst>
            <a:rect l="l" t="t" r="r" b="b"/>
            <a:pathLst>
              <a:path w="236" h="80">
                <a:moveTo>
                  <a:pt x="0" y="80"/>
                </a:moveTo>
                <a:lnTo>
                  <a:pt x="236" y="80"/>
                </a:lnTo>
                <a:lnTo>
                  <a:pt x="236" y="0"/>
                </a:lnTo>
                <a:lnTo>
                  <a:pt x="0" y="0"/>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45" name="Freeform: Shape 4128"/>
          <p:cNvSpPr/>
          <p:nvPr/>
        </p:nvSpPr>
        <p:spPr>
          <a:xfrm>
            <a:off x="9267771" y="4244136"/>
            <a:ext cx="431652" cy="433466"/>
          </a:xfrm>
          <a:custGeom>
            <a:avLst/>
            <a:gdLst/>
            <a:ahLst/>
            <a:cxnLst>
              <a:cxn ang="3cd4">
                <a:pos x="hc" y="t"/>
              </a:cxn>
              <a:cxn ang="cd2">
                <a:pos x="l" y="vc"/>
              </a:cxn>
              <a:cxn ang="cd4">
                <a:pos x="hc" y="b"/>
              </a:cxn>
              <a:cxn ang="0">
                <a:pos x="r" y="vc"/>
              </a:cxn>
            </a:cxnLst>
            <a:rect l="l" t="t" r="r" b="b"/>
            <a:pathLst>
              <a:path w="239" h="240">
                <a:moveTo>
                  <a:pt x="119" y="240"/>
                </a:moveTo>
                <a:cubicBezTo>
                  <a:pt x="53" y="240"/>
                  <a:pt x="0" y="186"/>
                  <a:pt x="0" y="120"/>
                </a:cubicBezTo>
                <a:cubicBezTo>
                  <a:pt x="0" y="54"/>
                  <a:pt x="53" y="0"/>
                  <a:pt x="119" y="0"/>
                </a:cubicBezTo>
                <a:cubicBezTo>
                  <a:pt x="186" y="0"/>
                  <a:pt x="239" y="54"/>
                  <a:pt x="239" y="120"/>
                </a:cubicBezTo>
                <a:cubicBezTo>
                  <a:pt x="239" y="186"/>
                  <a:pt x="186" y="240"/>
                  <a:pt x="119" y="240"/>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46" name="Freeform: Shape 4129"/>
          <p:cNvSpPr/>
          <p:nvPr/>
        </p:nvSpPr>
        <p:spPr>
          <a:xfrm>
            <a:off x="9115419" y="3598471"/>
            <a:ext cx="391752" cy="1527104"/>
          </a:xfrm>
          <a:custGeom>
            <a:avLst/>
            <a:gdLst/>
            <a:ahLst/>
            <a:cxnLst>
              <a:cxn ang="3cd4">
                <a:pos x="hc" y="t"/>
              </a:cxn>
              <a:cxn ang="cd2">
                <a:pos x="l" y="vc"/>
              </a:cxn>
              <a:cxn ang="cd4">
                <a:pos x="hc" y="b"/>
              </a:cxn>
              <a:cxn ang="0">
                <a:pos x="r" y="vc"/>
              </a:cxn>
            </a:cxnLst>
            <a:rect l="l" t="t" r="r" b="b"/>
            <a:pathLst>
              <a:path w="217" h="843">
                <a:moveTo>
                  <a:pt x="217" y="843"/>
                </a:moveTo>
                <a:lnTo>
                  <a:pt x="217" y="640"/>
                </a:lnTo>
                <a:cubicBezTo>
                  <a:pt x="215" y="640"/>
                  <a:pt x="213" y="640"/>
                  <a:pt x="212" y="640"/>
                </a:cubicBezTo>
                <a:cubicBezTo>
                  <a:pt x="120" y="640"/>
                  <a:pt x="47" y="566"/>
                  <a:pt x="47" y="476"/>
                </a:cubicBezTo>
                <a:cubicBezTo>
                  <a:pt x="47" y="385"/>
                  <a:pt x="120" y="311"/>
                  <a:pt x="212" y="311"/>
                </a:cubicBezTo>
                <a:cubicBezTo>
                  <a:pt x="213" y="311"/>
                  <a:pt x="215" y="311"/>
                  <a:pt x="217" y="311"/>
                </a:cubicBezTo>
                <a:lnTo>
                  <a:pt x="217" y="0"/>
                </a:lnTo>
                <a:lnTo>
                  <a:pt x="0" y="0"/>
                </a:lnTo>
                <a:lnTo>
                  <a:pt x="0" y="843"/>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48" name="TextBox 47">
            <a:extLst>
              <a:ext uri="{FF2B5EF4-FFF2-40B4-BE49-F238E27FC236}">
                <a16:creationId xmlns:a16="http://schemas.microsoft.com/office/drawing/2014/main" id="{5D9CA85C-45E3-E99D-5157-BBCB8EEB8292}"/>
              </a:ext>
            </a:extLst>
          </p:cNvPr>
          <p:cNvSpPr txBox="1"/>
          <p:nvPr/>
        </p:nvSpPr>
        <p:spPr>
          <a:xfrm>
            <a:off x="13159368" y="2833642"/>
            <a:ext cx="3430195" cy="3759793"/>
          </a:xfrm>
          <a:prstGeom prst="rect">
            <a:avLst/>
          </a:prstGeom>
          <a:noFill/>
        </p:spPr>
        <p:txBody>
          <a:bodyPr wrap="square" rtlCol="0">
            <a:spAutoFit/>
          </a:bodyPr>
          <a:lstStyle/>
          <a:p>
            <a:pPr algn="ctr" defTabSz="1371600"/>
            <a:r>
              <a:rPr lang="en-GB" sz="4000" b="1" dirty="0">
                <a:solidFill>
                  <a:schemeClr val="tx2">
                    <a:lumMod val="75000"/>
                  </a:schemeClr>
                </a:solidFill>
                <a:effectLst/>
                <a:latin typeface="Aptos" panose="02000000000000000000" pitchFamily="2" charset="0"/>
                <a:ea typeface="Aptos" panose="02000000000000000000" pitchFamily="2" charset="0"/>
                <a:cs typeface="Aptos" panose="02000000000000000000" pitchFamily="2" charset="0"/>
              </a:rPr>
              <a:t>“</a:t>
            </a:r>
            <a:r>
              <a:rPr lang="en-GB" sz="4000" b="1" i="1" dirty="0">
                <a:solidFill>
                  <a:schemeClr val="tx2">
                    <a:lumMod val="75000"/>
                  </a:schemeClr>
                </a:solidFill>
                <a:effectLst/>
                <a:latin typeface="Aptos" panose="02000000000000000000" pitchFamily="2" charset="0"/>
                <a:ea typeface="Aptos" panose="02000000000000000000" pitchFamily="2" charset="0"/>
                <a:cs typeface="Aptos" panose="02000000000000000000" pitchFamily="2" charset="0"/>
              </a:rPr>
              <a:t>In BINHI, we </a:t>
            </a:r>
            <a:r>
              <a:rPr lang="en-GB" sz="4000" b="1" i="1" u="sng" dirty="0">
                <a:solidFill>
                  <a:schemeClr val="tx2">
                    <a:lumMod val="75000"/>
                  </a:schemeClr>
                </a:solidFill>
                <a:effectLst/>
                <a:latin typeface="Aptos" panose="02000000000000000000" pitchFamily="2" charset="0"/>
                <a:ea typeface="Aptos" panose="02000000000000000000" pitchFamily="2" charset="0"/>
                <a:cs typeface="Aptos" panose="02000000000000000000" pitchFamily="2" charset="0"/>
              </a:rPr>
              <a:t>cultivate</a:t>
            </a:r>
            <a:r>
              <a:rPr lang="en-GB" sz="4000" b="1" i="1" dirty="0">
                <a:solidFill>
                  <a:schemeClr val="tx2">
                    <a:lumMod val="75000"/>
                  </a:schemeClr>
                </a:solidFill>
                <a:effectLst/>
                <a:latin typeface="Aptos" panose="02000000000000000000" pitchFamily="2" charset="0"/>
                <a:ea typeface="Aptos" panose="02000000000000000000" pitchFamily="2" charset="0"/>
                <a:cs typeface="Aptos" panose="02000000000000000000" pitchFamily="2" charset="0"/>
              </a:rPr>
              <a:t> indigenous wisdom for a sustainable tomorrow</a:t>
            </a:r>
            <a:r>
              <a:rPr lang="en-GB" sz="4000" b="1" dirty="0">
                <a:solidFill>
                  <a:schemeClr val="tx2">
                    <a:lumMod val="75000"/>
                  </a:schemeClr>
                </a:solidFill>
                <a:effectLst/>
                <a:latin typeface="Aptos" panose="02000000000000000000" pitchFamily="2" charset="0"/>
                <a:ea typeface="Aptos" panose="02000000000000000000" pitchFamily="2" charset="0"/>
                <a:cs typeface="Aptos" panose="02000000000000000000" pitchFamily="2" charset="0"/>
              </a:rPr>
              <a:t>”</a:t>
            </a:r>
            <a:endParaRPr lang="en-US" sz="4000" b="1" dirty="0">
              <a:solidFill>
                <a:schemeClr val="tx2">
                  <a:lumMod val="75000"/>
                </a:schemeClr>
              </a:solidFill>
              <a:latin typeface="Avenir Black" panose="02000503020000020003" pitchFamily="2" charset="0"/>
              <a:ea typeface="Roboto" charset="0"/>
              <a:cs typeface="Roboto" charset="0"/>
            </a:endParaRPr>
          </a:p>
        </p:txBody>
      </p:sp>
      <p:pic>
        <p:nvPicPr>
          <p:cNvPr id="49" name="Picture 48" descr="Icon&#10;&#10;Description automatically generated">
            <a:extLst>
              <a:ext uri="{FF2B5EF4-FFF2-40B4-BE49-F238E27FC236}">
                <a16:creationId xmlns:a16="http://schemas.microsoft.com/office/drawing/2014/main" id="{2D37B25E-3FB1-17B4-A6DF-CE35FC4EFA86}"/>
              </a:ext>
            </a:extLst>
          </p:cNvPr>
          <p:cNvPicPr>
            <a:picLocks noChangeAspect="1"/>
          </p:cNvPicPr>
          <p:nvPr/>
        </p:nvPicPr>
        <p:blipFill>
          <a:blip r:embed="rId6"/>
          <a:stretch>
            <a:fillRect/>
          </a:stretch>
        </p:blipFill>
        <p:spPr>
          <a:xfrm>
            <a:off x="7526090" y="4008372"/>
            <a:ext cx="1149609" cy="1149609"/>
          </a:xfrm>
          <a:prstGeom prst="rect">
            <a:avLst/>
          </a:prstGeom>
        </p:spPr>
      </p:pic>
      <p:sp>
        <p:nvSpPr>
          <p:cNvPr id="50" name="Freeform: Shape 4127"/>
          <p:cNvSpPr/>
          <p:nvPr/>
        </p:nvSpPr>
        <p:spPr>
          <a:xfrm>
            <a:off x="10078866" y="3725061"/>
            <a:ext cx="1358433" cy="1360247"/>
          </a:xfrm>
          <a:custGeom>
            <a:avLst/>
            <a:gdLst/>
            <a:ahLst/>
            <a:cxnLst>
              <a:cxn ang="3cd4">
                <a:pos x="hc" y="t"/>
              </a:cxn>
              <a:cxn ang="cd2">
                <a:pos x="l" y="vc"/>
              </a:cxn>
              <a:cxn ang="cd4">
                <a:pos x="hc" y="b"/>
              </a:cxn>
              <a:cxn ang="0">
                <a:pos x="r" y="vc"/>
              </a:cxn>
            </a:cxnLst>
            <a:rect l="l" t="t" r="r" b="b"/>
            <a:pathLst>
              <a:path w="750" h="751">
                <a:moveTo>
                  <a:pt x="375" y="751"/>
                </a:moveTo>
                <a:cubicBezTo>
                  <a:pt x="168" y="751"/>
                  <a:pt x="0" y="583"/>
                  <a:pt x="0" y="376"/>
                </a:cubicBezTo>
                <a:cubicBezTo>
                  <a:pt x="0" y="168"/>
                  <a:pt x="168" y="0"/>
                  <a:pt x="375" y="0"/>
                </a:cubicBezTo>
                <a:cubicBezTo>
                  <a:pt x="583" y="0"/>
                  <a:pt x="750" y="168"/>
                  <a:pt x="750" y="376"/>
                </a:cubicBezTo>
                <a:cubicBezTo>
                  <a:pt x="750" y="583"/>
                  <a:pt x="583" y="751"/>
                  <a:pt x="375" y="751"/>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51" name="Text Placeholder 33"/>
          <p:cNvSpPr txBox="1">
            <a:spLocks/>
          </p:cNvSpPr>
          <p:nvPr/>
        </p:nvSpPr>
        <p:spPr>
          <a:xfrm>
            <a:off x="10317373" y="4244203"/>
            <a:ext cx="883154" cy="235038"/>
          </a:xfrm>
          <a:prstGeom prst="rect">
            <a:avLst/>
          </a:prstGeom>
        </p:spPr>
        <p:txBody>
          <a:bodyPr wrap="square"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028700">
              <a:lnSpc>
                <a:spcPct val="100000"/>
              </a:lnSpc>
              <a:spcBef>
                <a:spcPts val="1125"/>
              </a:spcBef>
              <a:buNone/>
            </a:pPr>
            <a:r>
              <a:rPr lang="en-AU" sz="2400" b="1" dirty="0">
                <a:solidFill>
                  <a:srgbClr val="1A4262"/>
                </a:solidFill>
                <a:latin typeface="Avenir Black" panose="02000503020000020003" pitchFamily="2" charset="0"/>
                <a:ea typeface="Open Sans" panose="020B0606030504020204" pitchFamily="34" charset="0"/>
                <a:cs typeface="Open Sans" panose="020B0606030504020204" pitchFamily="34" charset="0"/>
              </a:rPr>
              <a:t>2024</a:t>
            </a:r>
          </a:p>
        </p:txBody>
      </p:sp>
      <p:sp>
        <p:nvSpPr>
          <p:cNvPr id="52" name="Freeform: Shape 4130"/>
          <p:cNvSpPr/>
          <p:nvPr/>
        </p:nvSpPr>
        <p:spPr>
          <a:xfrm>
            <a:off x="8565885" y="2883854"/>
            <a:ext cx="426212" cy="141467"/>
          </a:xfrm>
          <a:custGeom>
            <a:avLst/>
            <a:gdLst/>
            <a:ahLst/>
            <a:cxnLst>
              <a:cxn ang="3cd4">
                <a:pos x="hc" y="t"/>
              </a:cxn>
              <a:cxn ang="cd2">
                <a:pos x="l" y="vc"/>
              </a:cxn>
              <a:cxn ang="cd4">
                <a:pos x="hc" y="b"/>
              </a:cxn>
              <a:cxn ang="0">
                <a:pos x="r" y="vc"/>
              </a:cxn>
            </a:cxnLst>
            <a:rect l="l" t="t" r="r" b="b"/>
            <a:pathLst>
              <a:path w="236" h="79">
                <a:moveTo>
                  <a:pt x="236" y="79"/>
                </a:moveTo>
                <a:lnTo>
                  <a:pt x="0" y="79"/>
                </a:lnTo>
                <a:lnTo>
                  <a:pt x="0" y="0"/>
                </a:lnTo>
                <a:lnTo>
                  <a:pt x="236" y="0"/>
                </a:lnTo>
                <a:close/>
              </a:path>
            </a:pathLst>
          </a:custGeom>
          <a:solidFill>
            <a:srgbClr val="982B56"/>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53" name="Freeform: Shape 4132"/>
          <p:cNvSpPr/>
          <p:nvPr/>
        </p:nvSpPr>
        <p:spPr>
          <a:xfrm>
            <a:off x="8924991" y="2738761"/>
            <a:ext cx="431652" cy="433466"/>
          </a:xfrm>
          <a:custGeom>
            <a:avLst/>
            <a:gdLst/>
            <a:ahLst/>
            <a:cxnLst>
              <a:cxn ang="3cd4">
                <a:pos x="hc" y="t"/>
              </a:cxn>
              <a:cxn ang="cd2">
                <a:pos x="l" y="vc"/>
              </a:cxn>
              <a:cxn ang="cd4">
                <a:pos x="hc" y="b"/>
              </a:cxn>
              <a:cxn ang="0">
                <a:pos x="r" y="vc"/>
              </a:cxn>
            </a:cxnLst>
            <a:rect l="l" t="t" r="r" b="b"/>
            <a:pathLst>
              <a:path w="239" h="240">
                <a:moveTo>
                  <a:pt x="119" y="240"/>
                </a:moveTo>
                <a:cubicBezTo>
                  <a:pt x="185" y="240"/>
                  <a:pt x="239" y="186"/>
                  <a:pt x="239" y="120"/>
                </a:cubicBezTo>
                <a:cubicBezTo>
                  <a:pt x="239" y="53"/>
                  <a:pt x="185" y="0"/>
                  <a:pt x="119" y="0"/>
                </a:cubicBezTo>
                <a:cubicBezTo>
                  <a:pt x="53" y="0"/>
                  <a:pt x="0" y="53"/>
                  <a:pt x="0" y="120"/>
                </a:cubicBezTo>
                <a:cubicBezTo>
                  <a:pt x="0" y="186"/>
                  <a:pt x="53" y="240"/>
                  <a:pt x="119" y="240"/>
                </a:cubicBezTo>
                <a:close/>
              </a:path>
            </a:pathLst>
          </a:custGeom>
          <a:solidFill>
            <a:srgbClr val="982B56"/>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srgbClr val="008868"/>
              </a:solidFill>
              <a:latin typeface="Arial" pitchFamily="18"/>
              <a:ea typeface="Arial Unicode MS" pitchFamily="2"/>
              <a:cs typeface="Arial Unicode MS" pitchFamily="2"/>
            </a:endParaRPr>
          </a:p>
        </p:txBody>
      </p:sp>
      <p:sp>
        <p:nvSpPr>
          <p:cNvPr id="54" name="Freeform: Shape 4135"/>
          <p:cNvSpPr/>
          <p:nvPr/>
        </p:nvSpPr>
        <p:spPr>
          <a:xfrm>
            <a:off x="7294719" y="2268384"/>
            <a:ext cx="1358433" cy="1362062"/>
          </a:xfrm>
          <a:custGeom>
            <a:avLst/>
            <a:gdLst/>
            <a:ahLst/>
            <a:cxnLst>
              <a:cxn ang="3cd4">
                <a:pos x="hc" y="t"/>
              </a:cxn>
              <a:cxn ang="cd2">
                <a:pos x="l" y="vc"/>
              </a:cxn>
              <a:cxn ang="cd4">
                <a:pos x="hc" y="b"/>
              </a:cxn>
              <a:cxn ang="0">
                <a:pos x="r" y="vc"/>
              </a:cxn>
            </a:cxnLst>
            <a:rect l="l" t="t" r="r" b="b"/>
            <a:pathLst>
              <a:path w="750" h="752">
                <a:moveTo>
                  <a:pt x="375" y="752"/>
                </a:moveTo>
                <a:cubicBezTo>
                  <a:pt x="168" y="752"/>
                  <a:pt x="0" y="583"/>
                  <a:pt x="0" y="376"/>
                </a:cubicBezTo>
                <a:cubicBezTo>
                  <a:pt x="0" y="168"/>
                  <a:pt x="168" y="0"/>
                  <a:pt x="375" y="0"/>
                </a:cubicBezTo>
                <a:cubicBezTo>
                  <a:pt x="583" y="0"/>
                  <a:pt x="750" y="168"/>
                  <a:pt x="750" y="376"/>
                </a:cubicBezTo>
                <a:cubicBezTo>
                  <a:pt x="750" y="583"/>
                  <a:pt x="583" y="752"/>
                  <a:pt x="375" y="752"/>
                </a:cubicBezTo>
                <a:close/>
              </a:path>
            </a:pathLst>
          </a:custGeom>
          <a:solidFill>
            <a:srgbClr val="982B56"/>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55" name="Freeform: Shape 4139"/>
          <p:cNvSpPr/>
          <p:nvPr/>
        </p:nvSpPr>
        <p:spPr>
          <a:xfrm>
            <a:off x="7440504" y="2393871"/>
            <a:ext cx="1064621" cy="1064621"/>
          </a:xfrm>
          <a:custGeom>
            <a:avLst/>
            <a:gdLst/>
            <a:ahLst/>
            <a:cxnLst>
              <a:cxn ang="3cd4">
                <a:pos x="hc" y="t"/>
              </a:cxn>
              <a:cxn ang="cd2">
                <a:pos x="l" y="vc"/>
              </a:cxn>
              <a:cxn ang="cd4">
                <a:pos x="hc" y="b"/>
              </a:cxn>
              <a:cxn ang="0">
                <a:pos x="r" y="vc"/>
              </a:cxn>
            </a:cxnLst>
            <a:rect l="l" t="t" r="r" b="b"/>
            <a:pathLst>
              <a:path w="588" h="588">
                <a:moveTo>
                  <a:pt x="294" y="588"/>
                </a:moveTo>
                <a:cubicBezTo>
                  <a:pt x="132" y="588"/>
                  <a:pt x="0" y="456"/>
                  <a:pt x="0" y="294"/>
                </a:cubicBezTo>
                <a:cubicBezTo>
                  <a:pt x="0" y="132"/>
                  <a:pt x="132" y="0"/>
                  <a:pt x="294" y="0"/>
                </a:cubicBezTo>
                <a:cubicBezTo>
                  <a:pt x="457" y="0"/>
                  <a:pt x="588" y="132"/>
                  <a:pt x="588" y="294"/>
                </a:cubicBezTo>
                <a:cubicBezTo>
                  <a:pt x="588" y="456"/>
                  <a:pt x="457" y="588"/>
                  <a:pt x="294" y="588"/>
                </a:cubicBezTo>
                <a:close/>
              </a:path>
            </a:pathLst>
          </a:custGeom>
          <a:solidFill>
            <a:srgbClr val="FFFFFF"/>
          </a:solidFill>
          <a:ln cap="flat">
            <a:noFill/>
            <a:prstDash val="solid"/>
          </a:ln>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56" name="Text Placeholder 33"/>
          <p:cNvSpPr txBox="1">
            <a:spLocks/>
          </p:cNvSpPr>
          <p:nvPr/>
        </p:nvSpPr>
        <p:spPr>
          <a:xfrm>
            <a:off x="7531236" y="2790283"/>
            <a:ext cx="883154" cy="235038"/>
          </a:xfrm>
          <a:prstGeom prst="rect">
            <a:avLst/>
          </a:prstGeom>
        </p:spPr>
        <p:txBody>
          <a:bodyPr wrap="square"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028700">
              <a:lnSpc>
                <a:spcPct val="100000"/>
              </a:lnSpc>
              <a:spcBef>
                <a:spcPts val="1125"/>
              </a:spcBef>
              <a:buNone/>
            </a:pPr>
            <a:r>
              <a:rPr lang="en-AU" sz="2400" b="1" dirty="0">
                <a:solidFill>
                  <a:srgbClr val="982B56"/>
                </a:solidFill>
                <a:latin typeface="Avenir Black" panose="02000503020000020003" pitchFamily="2" charset="0"/>
                <a:ea typeface="Open Sans" panose="020B0606030504020204" pitchFamily="34" charset="0"/>
                <a:cs typeface="Open Sans" panose="020B0606030504020204" pitchFamily="34" charset="0"/>
              </a:rPr>
              <a:t>2024</a:t>
            </a:r>
          </a:p>
        </p:txBody>
      </p:sp>
      <p:sp>
        <p:nvSpPr>
          <p:cNvPr id="57" name="Freeform: Shape 4126"/>
          <p:cNvSpPr/>
          <p:nvPr/>
        </p:nvSpPr>
        <p:spPr>
          <a:xfrm>
            <a:off x="9632318" y="1388634"/>
            <a:ext cx="426212" cy="143280"/>
          </a:xfrm>
          <a:custGeom>
            <a:avLst/>
            <a:gdLst/>
            <a:ahLst/>
            <a:cxnLst>
              <a:cxn ang="3cd4">
                <a:pos x="hc" y="t"/>
              </a:cxn>
              <a:cxn ang="cd2">
                <a:pos x="l" y="vc"/>
              </a:cxn>
              <a:cxn ang="cd4">
                <a:pos x="hc" y="b"/>
              </a:cxn>
              <a:cxn ang="0">
                <a:pos x="r" y="vc"/>
              </a:cxn>
            </a:cxnLst>
            <a:rect l="l" t="t" r="r" b="b"/>
            <a:pathLst>
              <a:path w="236" h="80">
                <a:moveTo>
                  <a:pt x="0" y="80"/>
                </a:moveTo>
                <a:lnTo>
                  <a:pt x="236" y="80"/>
                </a:lnTo>
                <a:lnTo>
                  <a:pt x="236" y="0"/>
                </a:lnTo>
                <a:lnTo>
                  <a:pt x="0" y="0"/>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58" name="Freeform: Shape 4128"/>
          <p:cNvSpPr/>
          <p:nvPr/>
        </p:nvSpPr>
        <p:spPr>
          <a:xfrm>
            <a:off x="9267771" y="1243543"/>
            <a:ext cx="431652" cy="433466"/>
          </a:xfrm>
          <a:custGeom>
            <a:avLst/>
            <a:gdLst/>
            <a:ahLst/>
            <a:cxnLst>
              <a:cxn ang="3cd4">
                <a:pos x="hc" y="t"/>
              </a:cxn>
              <a:cxn ang="cd2">
                <a:pos x="l" y="vc"/>
              </a:cxn>
              <a:cxn ang="cd4">
                <a:pos x="hc" y="b"/>
              </a:cxn>
              <a:cxn ang="0">
                <a:pos x="r" y="vc"/>
              </a:cxn>
            </a:cxnLst>
            <a:rect l="l" t="t" r="r" b="b"/>
            <a:pathLst>
              <a:path w="239" h="240">
                <a:moveTo>
                  <a:pt x="119" y="240"/>
                </a:moveTo>
                <a:cubicBezTo>
                  <a:pt x="53" y="240"/>
                  <a:pt x="0" y="186"/>
                  <a:pt x="0" y="120"/>
                </a:cubicBezTo>
                <a:cubicBezTo>
                  <a:pt x="0" y="54"/>
                  <a:pt x="53" y="0"/>
                  <a:pt x="119" y="0"/>
                </a:cubicBezTo>
                <a:cubicBezTo>
                  <a:pt x="186" y="0"/>
                  <a:pt x="239" y="54"/>
                  <a:pt x="239" y="120"/>
                </a:cubicBezTo>
                <a:cubicBezTo>
                  <a:pt x="239" y="186"/>
                  <a:pt x="186" y="240"/>
                  <a:pt x="119" y="240"/>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
        <p:nvSpPr>
          <p:cNvPr id="59" name="Freeform: Shape 4129"/>
          <p:cNvSpPr/>
          <p:nvPr/>
        </p:nvSpPr>
        <p:spPr>
          <a:xfrm>
            <a:off x="9115419" y="597878"/>
            <a:ext cx="391752" cy="1527104"/>
          </a:xfrm>
          <a:custGeom>
            <a:avLst/>
            <a:gdLst/>
            <a:ahLst/>
            <a:cxnLst>
              <a:cxn ang="3cd4">
                <a:pos x="hc" y="t"/>
              </a:cxn>
              <a:cxn ang="cd2">
                <a:pos x="l" y="vc"/>
              </a:cxn>
              <a:cxn ang="cd4">
                <a:pos x="hc" y="b"/>
              </a:cxn>
              <a:cxn ang="0">
                <a:pos x="r" y="vc"/>
              </a:cxn>
            </a:cxnLst>
            <a:rect l="l" t="t" r="r" b="b"/>
            <a:pathLst>
              <a:path w="217" h="843">
                <a:moveTo>
                  <a:pt x="217" y="843"/>
                </a:moveTo>
                <a:lnTo>
                  <a:pt x="217" y="640"/>
                </a:lnTo>
                <a:cubicBezTo>
                  <a:pt x="215" y="640"/>
                  <a:pt x="213" y="640"/>
                  <a:pt x="212" y="640"/>
                </a:cubicBezTo>
                <a:cubicBezTo>
                  <a:pt x="120" y="640"/>
                  <a:pt x="47" y="566"/>
                  <a:pt x="47" y="476"/>
                </a:cubicBezTo>
                <a:cubicBezTo>
                  <a:pt x="47" y="385"/>
                  <a:pt x="120" y="311"/>
                  <a:pt x="212" y="311"/>
                </a:cubicBezTo>
                <a:cubicBezTo>
                  <a:pt x="213" y="311"/>
                  <a:pt x="215" y="311"/>
                  <a:pt x="217" y="311"/>
                </a:cubicBezTo>
                <a:lnTo>
                  <a:pt x="217" y="0"/>
                </a:lnTo>
                <a:lnTo>
                  <a:pt x="0" y="0"/>
                </a:lnTo>
                <a:lnTo>
                  <a:pt x="0" y="843"/>
                </a:ln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pic>
        <p:nvPicPr>
          <p:cNvPr id="62" name="Picture 61" descr="Icon&#10;&#10;Description automatically generated">
            <a:extLst>
              <a:ext uri="{FF2B5EF4-FFF2-40B4-BE49-F238E27FC236}">
                <a16:creationId xmlns:a16="http://schemas.microsoft.com/office/drawing/2014/main" id="{2D37B25E-3FB1-17B4-A6DF-CE35FC4EFA86}"/>
              </a:ext>
            </a:extLst>
          </p:cNvPr>
          <p:cNvPicPr>
            <a:picLocks noChangeAspect="1"/>
          </p:cNvPicPr>
          <p:nvPr/>
        </p:nvPicPr>
        <p:blipFill>
          <a:blip r:embed="rId6"/>
          <a:stretch>
            <a:fillRect/>
          </a:stretch>
        </p:blipFill>
        <p:spPr>
          <a:xfrm>
            <a:off x="7526090" y="1007779"/>
            <a:ext cx="1149609" cy="1149609"/>
          </a:xfrm>
          <a:prstGeom prst="rect">
            <a:avLst/>
          </a:prstGeom>
        </p:spPr>
      </p:pic>
      <p:sp>
        <p:nvSpPr>
          <p:cNvPr id="63" name="Freeform: Shape 4127"/>
          <p:cNvSpPr/>
          <p:nvPr/>
        </p:nvSpPr>
        <p:spPr>
          <a:xfrm>
            <a:off x="10078866" y="663320"/>
            <a:ext cx="1358433" cy="1360247"/>
          </a:xfrm>
          <a:custGeom>
            <a:avLst/>
            <a:gdLst/>
            <a:ahLst/>
            <a:cxnLst>
              <a:cxn ang="3cd4">
                <a:pos x="hc" y="t"/>
              </a:cxn>
              <a:cxn ang="cd2">
                <a:pos x="l" y="vc"/>
              </a:cxn>
              <a:cxn ang="cd4">
                <a:pos x="hc" y="b"/>
              </a:cxn>
              <a:cxn ang="0">
                <a:pos x="r" y="vc"/>
              </a:cxn>
            </a:cxnLst>
            <a:rect l="l" t="t" r="r" b="b"/>
            <a:pathLst>
              <a:path w="750" h="751">
                <a:moveTo>
                  <a:pt x="375" y="751"/>
                </a:moveTo>
                <a:cubicBezTo>
                  <a:pt x="168" y="751"/>
                  <a:pt x="0" y="583"/>
                  <a:pt x="0" y="376"/>
                </a:cubicBezTo>
                <a:cubicBezTo>
                  <a:pt x="0" y="168"/>
                  <a:pt x="168" y="0"/>
                  <a:pt x="375" y="0"/>
                </a:cubicBezTo>
                <a:cubicBezTo>
                  <a:pt x="583" y="0"/>
                  <a:pt x="750" y="168"/>
                  <a:pt x="750" y="376"/>
                </a:cubicBezTo>
                <a:cubicBezTo>
                  <a:pt x="750" y="583"/>
                  <a:pt x="583" y="751"/>
                  <a:pt x="375" y="751"/>
                </a:cubicBezTo>
                <a:close/>
              </a:path>
            </a:pathLst>
          </a:custGeom>
          <a:solidFill>
            <a:srgbClr val="1A4262"/>
          </a:solidFill>
          <a:ln cap="flat">
            <a:noFill/>
            <a:prstDash val="solid"/>
          </a:ln>
          <a:effectLst>
            <a:outerShdw blurRad="50800" dist="38100" dir="2700000" algn="tl" rotWithShape="0">
              <a:prstClr val="black">
                <a:alpha val="40000"/>
              </a:prstClr>
            </a:outerShdw>
          </a:effectLst>
        </p:spPr>
        <p:txBody>
          <a:bodyPr vert="horz" wrap="none" lIns="67500" tIns="33750" rIns="67500" bIns="33750" anchor="ctr" anchorCtr="1" compatLnSpc="0"/>
          <a:lstStyle/>
          <a:p>
            <a:pPr defTabSz="1371600" hangingPunct="0"/>
            <a:endParaRPr lang="en-US" sz="1350">
              <a:solidFill>
                <a:prstClr val="black"/>
              </a:solidFill>
              <a:latin typeface="Arial" pitchFamily="18"/>
              <a:ea typeface="Arial Unicode MS" pitchFamily="2"/>
              <a:cs typeface="Arial Unicode MS" pitchFamily="2"/>
            </a:endParaRPr>
          </a:p>
        </p:txBody>
      </p:sp>
    </p:spTree>
    <p:extLst>
      <p:ext uri="{BB962C8B-B14F-4D97-AF65-F5344CB8AC3E}">
        <p14:creationId xmlns:p14="http://schemas.microsoft.com/office/powerpoint/2010/main" val="92605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8"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sgn.tiasang.com.vn/tiasang-media/2023/06/Cho-hay-sieu-thi-anh-1-scaled.jpeg">
            <a:extLst>
              <a:ext uri="{FF2B5EF4-FFF2-40B4-BE49-F238E27FC236}">
                <a16:creationId xmlns:a16="http://schemas.microsoft.com/office/drawing/2014/main" id="{0764713C-1D4F-47F5-B0E5-A0108885D1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09550"/>
            <a:ext cx="14772916" cy="986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46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asset.kompas.com/crops/eyaX2cP-iq-hpTZjYeRxHnlv9jQ=/0x0:0x0/750x500/data/photo/2022/09/23/632d62862c770.jpg">
            <a:extLst>
              <a:ext uri="{FF2B5EF4-FFF2-40B4-BE49-F238E27FC236}">
                <a16:creationId xmlns:a16="http://schemas.microsoft.com/office/drawing/2014/main" id="{C8B8DD05-26E1-4443-AD9A-3EF559E72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533400"/>
            <a:ext cx="13830300" cy="922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023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C4D1FB-BCFC-3558-58FA-2BF58B80038C}"/>
              </a:ext>
            </a:extLst>
          </p:cNvPr>
          <p:cNvSpPr txBox="1"/>
          <p:nvPr/>
        </p:nvSpPr>
        <p:spPr>
          <a:xfrm>
            <a:off x="2590800" y="4816883"/>
            <a:ext cx="12814256" cy="1569660"/>
          </a:xfrm>
          <a:prstGeom prst="rect">
            <a:avLst/>
          </a:prstGeom>
          <a:noFill/>
        </p:spPr>
        <p:txBody>
          <a:bodyPr wrap="square">
            <a:spAutoFit/>
          </a:bodyPr>
          <a:lstStyle/>
          <a:p>
            <a:pPr algn="ctr"/>
            <a:r>
              <a:rPr lang="en-GB"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rPr>
              <a:t>it is a </a:t>
            </a:r>
            <a:r>
              <a:rPr lang="en-GB" sz="9600" b="1" u="sng" dirty="0">
                <a:solidFill>
                  <a:srgbClr val="FF0000"/>
                </a:solidFill>
                <a:effectLst/>
                <a:latin typeface="Britannic Bold" panose="020B0903060703020204" pitchFamily="34" charset="0"/>
                <a:ea typeface="Aptos" panose="02000000000000000000" pitchFamily="2" charset="0"/>
                <a:cs typeface="Aptos" panose="02000000000000000000" pitchFamily="2" charset="0"/>
              </a:rPr>
              <a:t>MOVEMENT</a:t>
            </a:r>
            <a:r>
              <a:rPr lang="en-US"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rPr>
              <a:t>…</a:t>
            </a:r>
            <a:endParaRPr lang="en-US" sz="9600" b="1" dirty="0">
              <a:solidFill>
                <a:srgbClr val="FF0000"/>
              </a:solidFill>
              <a:latin typeface="Britannic Bold" panose="020B0903060703020204" pitchFamily="34" charset="0"/>
            </a:endParaRPr>
          </a:p>
        </p:txBody>
      </p:sp>
      <p:pic>
        <p:nvPicPr>
          <p:cNvPr id="5" name="Picture 4">
            <a:extLst>
              <a:ext uri="{FF2B5EF4-FFF2-40B4-BE49-F238E27FC236}">
                <a16:creationId xmlns:a16="http://schemas.microsoft.com/office/drawing/2014/main" id="{ED30AF84-891A-20D1-10C4-9621F856F62C}"/>
              </a:ext>
            </a:extLst>
          </p:cNvPr>
          <p:cNvPicPr>
            <a:picLocks noChangeAspect="1"/>
          </p:cNvPicPr>
          <p:nvPr/>
        </p:nvPicPr>
        <p:blipFill>
          <a:blip r:embed="rId2"/>
          <a:stretch>
            <a:fillRect/>
          </a:stretch>
        </p:blipFill>
        <p:spPr>
          <a:xfrm>
            <a:off x="16589563" y="8858079"/>
            <a:ext cx="1386624" cy="1271538"/>
          </a:xfrm>
          <a:prstGeom prst="rect">
            <a:avLst/>
          </a:prstGeom>
        </p:spPr>
      </p:pic>
      <p:sp>
        <p:nvSpPr>
          <p:cNvPr id="6" name="TextBox 5">
            <a:extLst>
              <a:ext uri="{FF2B5EF4-FFF2-40B4-BE49-F238E27FC236}">
                <a16:creationId xmlns:a16="http://schemas.microsoft.com/office/drawing/2014/main" id="{A57136BF-5F48-425E-A801-3C32FD64CF85}"/>
              </a:ext>
            </a:extLst>
          </p:cNvPr>
          <p:cNvSpPr txBox="1"/>
          <p:nvPr/>
        </p:nvSpPr>
        <p:spPr>
          <a:xfrm>
            <a:off x="2736872" y="1638300"/>
            <a:ext cx="12814256" cy="3046988"/>
          </a:xfrm>
          <a:prstGeom prst="rect">
            <a:avLst/>
          </a:prstGeom>
          <a:noFill/>
        </p:spPr>
        <p:txBody>
          <a:bodyPr wrap="square">
            <a:spAutoFit/>
          </a:bodyPr>
          <a:lstStyle/>
          <a:p>
            <a:pPr algn="ctr"/>
            <a:r>
              <a:rPr lang="en-GB"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rPr>
              <a:t>BINHI </a:t>
            </a:r>
            <a:endParaRPr lang="en-US"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endParaRPr>
          </a:p>
          <a:p>
            <a:pPr algn="ctr"/>
            <a:r>
              <a:rPr lang="en-GB"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rPr>
              <a:t>is more than a project</a:t>
            </a:r>
            <a:endParaRPr lang="en-US" sz="9600" b="1" dirty="0">
              <a:solidFill>
                <a:srgbClr val="FF0000"/>
              </a:solidFill>
              <a:effectLst/>
              <a:latin typeface="Britannic Bold" panose="020B0903060703020204" pitchFamily="34" charset="0"/>
              <a:ea typeface="Aptos" panose="02000000000000000000" pitchFamily="2" charset="0"/>
              <a:cs typeface="Aptos" panose="02000000000000000000" pitchFamily="2" charset="0"/>
            </a:endParaRPr>
          </a:p>
        </p:txBody>
      </p:sp>
    </p:spTree>
    <p:extLst>
      <p:ext uri="{BB962C8B-B14F-4D97-AF65-F5344CB8AC3E}">
        <p14:creationId xmlns:p14="http://schemas.microsoft.com/office/powerpoint/2010/main" val="374641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3.47222E-6 -2.83951E-6 L 3.47222E-6 -0.07207 " pathEditMode="relative" rAng="0" ptsTypes="AA">
                                      <p:cBhvr>
                                        <p:cTn id="6" dur="250" accel="50000" decel="50000" autoRev="1" fill="hold">
                                          <p:stCondLst>
                                            <p:cond delay="0"/>
                                          </p:stCondLst>
                                        </p:cTn>
                                        <p:tgtEl>
                                          <p:spTgt spid="3">
                                            <p:txEl>
                                              <p:pRg st="0" end="0"/>
                                            </p:txEl>
                                          </p:spTgt>
                                        </p:tgtEl>
                                        <p:attrNameLst>
                                          <p:attrName>ppt_x</p:attrName>
                                          <p:attrName>ppt_y</p:attrName>
                                        </p:attrNameLst>
                                      </p:cBhvr>
                                      <p:rCtr x="0" y="-3611"/>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D4331"/>
        </a:solidFill>
        <a:effectLst/>
      </p:bgPr>
    </p:bg>
    <p:spTree>
      <p:nvGrpSpPr>
        <p:cNvPr id="1" name=""/>
        <p:cNvGrpSpPr/>
        <p:nvPr/>
      </p:nvGrpSpPr>
      <p:grpSpPr>
        <a:xfrm>
          <a:off x="0" y="0"/>
          <a:ext cx="0" cy="0"/>
          <a:chOff x="0" y="0"/>
          <a:chExt cx="0" cy="0"/>
        </a:xfrm>
      </p:grpSpPr>
      <p:sp>
        <p:nvSpPr>
          <p:cNvPr id="2" name="Freeform 2"/>
          <p:cNvSpPr/>
          <p:nvPr/>
        </p:nvSpPr>
        <p:spPr>
          <a:xfrm rot="116961">
            <a:off x="396582" y="-263536"/>
            <a:ext cx="17282343" cy="10170640"/>
          </a:xfrm>
          <a:custGeom>
            <a:avLst/>
            <a:gdLst/>
            <a:ahLst/>
            <a:cxnLst/>
            <a:rect l="l" t="t" r="r" b="b"/>
            <a:pathLst>
              <a:path w="17397642" h="12026120">
                <a:moveTo>
                  <a:pt x="0" y="0"/>
                </a:moveTo>
                <a:lnTo>
                  <a:pt x="17397641" y="0"/>
                </a:lnTo>
                <a:lnTo>
                  <a:pt x="17397641" y="12026120"/>
                </a:lnTo>
                <a:lnTo>
                  <a:pt x="0" y="1202612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8"/>
          <p:cNvSpPr txBox="1"/>
          <p:nvPr/>
        </p:nvSpPr>
        <p:spPr>
          <a:xfrm>
            <a:off x="5777063" y="3467100"/>
            <a:ext cx="6733874" cy="923330"/>
          </a:xfrm>
          <a:prstGeom prst="rect">
            <a:avLst/>
          </a:prstGeom>
        </p:spPr>
        <p:txBody>
          <a:bodyPr wrap="square" lIns="0" tIns="0" rIns="0" bIns="0" rtlCol="0" anchor="ctr">
            <a:spAutoFit/>
          </a:bodyPr>
          <a:lstStyle/>
          <a:p>
            <a:pPr marL="0" marR="0" lvl="0" indent="0" algn="ctr" defTabSz="914400" rtl="0" eaLnBrk="1" fontAlgn="auto" latinLnBrk="0" hangingPunct="1">
              <a:lnSpc>
                <a:spcPts val="6399"/>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C0504D">
                    <a:lumMod val="75000"/>
                  </a:srgbClr>
                </a:solidFill>
                <a:effectLst/>
                <a:uLnTx/>
                <a:uFillTx/>
                <a:latin typeface="Shrikhand"/>
                <a:ea typeface="+mn-ea"/>
                <a:cs typeface="+mn-cs"/>
              </a:rPr>
              <a:t>B I N H I</a:t>
            </a:r>
            <a:endParaRPr kumimoji="0" lang="en-US" sz="8000" b="0" i="0" u="none" strike="noStrike" kern="1200" cap="none" spc="0" normalizeH="0" baseline="0" noProof="0" dirty="0">
              <a:ln>
                <a:noFill/>
              </a:ln>
              <a:solidFill>
                <a:srgbClr val="2D1F13"/>
              </a:solidFill>
              <a:effectLst/>
              <a:uLnTx/>
              <a:uFillTx/>
              <a:latin typeface="Shrikhand"/>
              <a:ea typeface="+mn-ea"/>
              <a:cs typeface="+mn-cs"/>
            </a:endParaRPr>
          </a:p>
        </p:txBody>
      </p:sp>
      <p:sp>
        <p:nvSpPr>
          <p:cNvPr id="5" name="Rectangle 4">
            <a:extLst>
              <a:ext uri="{FF2B5EF4-FFF2-40B4-BE49-F238E27FC236}">
                <a16:creationId xmlns:a16="http://schemas.microsoft.com/office/drawing/2014/main" id="{B634BE4D-4905-42C3-7E2F-118A8232E857}"/>
              </a:ext>
            </a:extLst>
          </p:cNvPr>
          <p:cNvSpPr/>
          <p:nvPr/>
        </p:nvSpPr>
        <p:spPr>
          <a:xfrm>
            <a:off x="2000264" y="4697483"/>
            <a:ext cx="150114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dirty="0">
                <a:solidFill>
                  <a:srgbClr val="002060"/>
                </a:solidFill>
                <a:latin typeface="Lubalin Graph" pitchFamily="2" charset="0"/>
              </a:rPr>
              <a:t>REMEMBER OUR ROOTS</a:t>
            </a:r>
            <a:endParaRPr kumimoji="0" lang="en-US" sz="7200" b="1" i="0" u="none" strike="noStrike" kern="1200" cap="none" spc="0" normalizeH="0" baseline="0" noProof="0" dirty="0">
              <a:ln>
                <a:noFill/>
              </a:ln>
              <a:solidFill>
                <a:srgbClr val="002060"/>
              </a:solidFill>
              <a:effectLst/>
              <a:uLnTx/>
              <a:uFillTx/>
              <a:latin typeface="Microsoft Tai Le" panose="020B0502040204020203" pitchFamily="34" charset="0"/>
              <a:cs typeface="Microsoft Tai Le" panose="020B0502040204020203" pitchFamily="34" charset="0"/>
            </a:endParaRPr>
          </a:p>
        </p:txBody>
      </p:sp>
    </p:spTree>
    <p:extLst>
      <p:ext uri="{BB962C8B-B14F-4D97-AF65-F5344CB8AC3E}">
        <p14:creationId xmlns:p14="http://schemas.microsoft.com/office/powerpoint/2010/main" val="3472557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9" ma:contentTypeDescription="Create a new document." ma:contentTypeScope="" ma:versionID="353f7cc9362e45cda4b04dfdafc642aa">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928cc7d9d86c836bdf266e801f84d5ab"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943f871-ea9d-4c21-9b0b-1d5f3b55ae98" xsi:nil="true"/>
    <lcf76f155ced4ddcb4097134ff3c332f xmlns="27090c65-df3e-4037-85cd-ed9f2fdb18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58DA3BB-5C89-4EFD-B6C6-96150036D2EE}">
  <ds:schemaRefs>
    <ds:schemaRef ds:uri="http://schemas.microsoft.com/sharepoint/v3/contenttype/forms"/>
  </ds:schemaRefs>
</ds:datastoreItem>
</file>

<file path=customXml/itemProps2.xml><?xml version="1.0" encoding="utf-8"?>
<ds:datastoreItem xmlns:ds="http://schemas.openxmlformats.org/officeDocument/2006/customXml" ds:itemID="{7C5738A2-C599-4F59-AB96-6001C7D14857}"/>
</file>

<file path=customXml/itemProps3.xml><?xml version="1.0" encoding="utf-8"?>
<ds:datastoreItem xmlns:ds="http://schemas.openxmlformats.org/officeDocument/2006/customXml" ds:itemID="{2D04AC44-AA1A-466D-BB24-76036570C275}"/>
</file>

<file path=docProps/app.xml><?xml version="1.0" encoding="utf-8"?>
<Properties xmlns="http://schemas.openxmlformats.org/officeDocument/2006/extended-properties" xmlns:vt="http://schemas.openxmlformats.org/officeDocument/2006/docPropsVTypes">
  <TotalTime>6484</TotalTime>
  <Words>1359</Words>
  <Application>Microsoft Office PowerPoint</Application>
  <PresentationFormat>Custom</PresentationFormat>
  <Paragraphs>93</Paragraphs>
  <Slides>18</Slides>
  <Notes>5</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18</vt:i4>
      </vt:variant>
    </vt:vector>
  </HeadingPairs>
  <TitlesOfParts>
    <vt:vector size="35" baseType="lpstr">
      <vt:lpstr>MV Boli</vt:lpstr>
      <vt:lpstr>Open Sans</vt:lpstr>
      <vt:lpstr>Avenir Book</vt:lpstr>
      <vt:lpstr>Lato Light</vt:lpstr>
      <vt:lpstr>Microsoft Tai Le</vt:lpstr>
      <vt:lpstr>Calibri</vt:lpstr>
      <vt:lpstr>Avenir Black</vt:lpstr>
      <vt:lpstr>Arial Unicode MS</vt:lpstr>
      <vt:lpstr>Aptos</vt:lpstr>
      <vt:lpstr>Arial</vt:lpstr>
      <vt:lpstr>Britannic Bold</vt:lpstr>
      <vt:lpstr>Roboto</vt:lpstr>
      <vt:lpstr>Calibri Light</vt:lpstr>
      <vt:lpstr>Segoe UI Black</vt:lpstr>
      <vt:lpstr>Lubalin Graph</vt:lpstr>
      <vt:lpstr>Shrikhand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Presentation</dc:title>
  <dc:creator>Ma. Erlinda Vila</dc:creator>
  <cp:lastModifiedBy>Nga Nguyen Thi Hong</cp:lastModifiedBy>
  <cp:revision>68</cp:revision>
  <dcterms:created xsi:type="dcterms:W3CDTF">2006-08-16T00:00:00Z</dcterms:created>
  <dcterms:modified xsi:type="dcterms:W3CDTF">2025-02-13T12:03:17Z</dcterms:modified>
  <dc:identifier>DAGEPyNkR_k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0x0101005A2AB5C33EC26A4CB234C197A198EEA1</vt:lpwstr>
  </property>
</Properties>
</file>