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756" r:id="rId3"/>
    <p:sldId id="667" r:id="rId4"/>
    <p:sldId id="668" r:id="rId5"/>
    <p:sldId id="669" r:id="rId6"/>
    <p:sldId id="670" r:id="rId7"/>
    <p:sldId id="620" r:id="rId8"/>
    <p:sldId id="621" r:id="rId9"/>
    <p:sldId id="623" r:id="rId10"/>
    <p:sldId id="607" r:id="rId11"/>
    <p:sldId id="608" r:id="rId12"/>
    <p:sldId id="625" r:id="rId13"/>
    <p:sldId id="766" r:id="rId14"/>
    <p:sldId id="626" r:id="rId15"/>
    <p:sldId id="609" r:id="rId16"/>
    <p:sldId id="610" r:id="rId17"/>
    <p:sldId id="627" r:id="rId18"/>
    <p:sldId id="628" r:id="rId19"/>
    <p:sldId id="724" r:id="rId20"/>
    <p:sldId id="611" r:id="rId21"/>
    <p:sldId id="612" r:id="rId22"/>
    <p:sldId id="662" r:id="rId23"/>
    <p:sldId id="663" r:id="rId24"/>
    <p:sldId id="664" r:id="rId25"/>
    <p:sldId id="665" r:id="rId26"/>
    <p:sldId id="666" r:id="rId27"/>
    <p:sldId id="629" r:id="rId28"/>
    <p:sldId id="811" r:id="rId29"/>
    <p:sldId id="796" r:id="rId30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c Andrew Finkelstein" initials="EAF" lastIdx="162" clrIdx="0"/>
  <p:cmAuthor id="1" name="Connie Wu Poh Lian" initials="CWPL" lastIdx="119" clrIdx="1"/>
  <p:cmAuthor id="2" name="Semra Ozdemir Van Dyk" initials="SOVD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8277" autoAdjust="0"/>
  </p:normalViewPr>
  <p:slideViewPr>
    <p:cSldViewPr>
      <p:cViewPr varScale="1">
        <p:scale>
          <a:sx n="83" d="100"/>
          <a:sy n="83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3006" y="-108"/>
      </p:cViewPr>
      <p:guideLst>
        <p:guide orient="horz" pos="3130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crat\Health%20Services%20&amp;%20Systems%20Research\Projects\Eric%20Finkelstein\Projects\SPECS\Analysis\Analysis_v25_clogit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scrat\Health%20Services%20&amp;%20Systems%20Research\Projects\Eric%20Finkelstein\Projects\NCC-SPECS-Caregiver\Paper\AJHE\Figure_v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scrat\Health%20Services%20&amp;%20Systems%20Research\Projects\Eric%20Finkelstein\Projects\NCC-Caregiver\Analysis\Analysis_v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crat\Health%20Services%20&amp;%20Systems%20Research\Projects\Eric%20Finkelstein\Projects\Physician%20EOL%20Study\Analysis\Analysis_v5_vignet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SPECS</c:v>
          </c:tx>
          <c:spPr>
            <a:ln w="38100">
              <a:solidFill>
                <a:schemeClr val="tx2"/>
              </a:solidFill>
              <a:prstDash val="sysDot"/>
            </a:ln>
          </c:spPr>
          <c:marker>
            <c:spPr>
              <a:solidFill>
                <a:srgbClr val="4F81BD">
                  <a:alpha val="85000"/>
                </a:srgbClr>
              </a:solidFill>
              <a:ln>
                <a:gradFill>
                  <a:gsLst>
                    <a:gs pos="0">
                      <a:srgbClr val="4F81BD">
                        <a:tint val="66000"/>
                        <a:satMod val="160000"/>
                        <a:alpha val="50000"/>
                      </a:srgbClr>
                    </a:gs>
                    <a:gs pos="50000">
                      <a:srgbClr val="4F81BD">
                        <a:tint val="44500"/>
                        <a:satMod val="160000"/>
                      </a:srgb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'Chart Data'!$K$6:$K$37</c:f>
                <c:numCache>
                  <c:formatCode>General</c:formatCode>
                  <c:ptCount val="32"/>
                  <c:pt idx="0">
                    <c:v>0.37350000000000066</c:v>
                  </c:pt>
                  <c:pt idx="1">
                    <c:v>0.43120000000000047</c:v>
                  </c:pt>
                  <c:pt idx="2">
                    <c:v>0.42555000000000032</c:v>
                  </c:pt>
                  <c:pt idx="3">
                    <c:v>0.43100000000000038</c:v>
                  </c:pt>
                  <c:pt idx="5">
                    <c:v>0.39135000000000103</c:v>
                  </c:pt>
                  <c:pt idx="6">
                    <c:v>0.36355000000000032</c:v>
                  </c:pt>
                  <c:pt idx="7">
                    <c:v>0.36565000000000047</c:v>
                  </c:pt>
                  <c:pt idx="8">
                    <c:v>0.49965000000000082</c:v>
                  </c:pt>
                  <c:pt idx="10">
                    <c:v>0.32205000000000067</c:v>
                  </c:pt>
                  <c:pt idx="11">
                    <c:v>0.36295000000000038</c:v>
                  </c:pt>
                  <c:pt idx="12">
                    <c:v>0.34960000000000002</c:v>
                  </c:pt>
                  <c:pt idx="13">
                    <c:v>0.44474999999999998</c:v>
                  </c:pt>
                  <c:pt idx="15">
                    <c:v>0.35580000000000062</c:v>
                  </c:pt>
                  <c:pt idx="16">
                    <c:v>0.47755000000000031</c:v>
                  </c:pt>
                  <c:pt idx="17">
                    <c:v>0.46785000000000032</c:v>
                  </c:pt>
                  <c:pt idx="18">
                    <c:v>0.39190000000000086</c:v>
                  </c:pt>
                  <c:pt idx="20">
                    <c:v>0.33775000000000038</c:v>
                  </c:pt>
                  <c:pt idx="21">
                    <c:v>0.37990000000000101</c:v>
                  </c:pt>
                  <c:pt idx="22">
                    <c:v>0.50594999999999968</c:v>
                  </c:pt>
                  <c:pt idx="23">
                    <c:v>0.43740000000000101</c:v>
                  </c:pt>
                  <c:pt idx="25">
                    <c:v>0.33230000000000126</c:v>
                  </c:pt>
                  <c:pt idx="26">
                    <c:v>0.36040000000000094</c:v>
                  </c:pt>
                  <c:pt idx="27">
                    <c:v>0.47975000000000012</c:v>
                  </c:pt>
                  <c:pt idx="28">
                    <c:v>0.40535000000000032</c:v>
                  </c:pt>
                  <c:pt idx="30">
                    <c:v>0.14240000000000044</c:v>
                  </c:pt>
                  <c:pt idx="31">
                    <c:v>0.14239999999999944</c:v>
                  </c:pt>
                </c:numCache>
              </c:numRef>
            </c:plus>
            <c:minus>
              <c:numRef>
                <c:f>'Chart Data'!$J$6:$J$37</c:f>
                <c:numCache>
                  <c:formatCode>General</c:formatCode>
                  <c:ptCount val="32"/>
                  <c:pt idx="0">
                    <c:v>0.37350000000000066</c:v>
                  </c:pt>
                  <c:pt idx="1">
                    <c:v>0.43120000000000008</c:v>
                  </c:pt>
                  <c:pt idx="2">
                    <c:v>0.42555000000000032</c:v>
                  </c:pt>
                  <c:pt idx="3">
                    <c:v>0.43100000000000038</c:v>
                  </c:pt>
                  <c:pt idx="5">
                    <c:v>0.39135000000000103</c:v>
                  </c:pt>
                  <c:pt idx="6">
                    <c:v>0.36355000000000032</c:v>
                  </c:pt>
                  <c:pt idx="7">
                    <c:v>0.36565000000000031</c:v>
                  </c:pt>
                  <c:pt idx="8">
                    <c:v>0.49965000000000032</c:v>
                  </c:pt>
                  <c:pt idx="10">
                    <c:v>0.32205000000000067</c:v>
                  </c:pt>
                  <c:pt idx="11">
                    <c:v>0.36295000000000038</c:v>
                  </c:pt>
                  <c:pt idx="12">
                    <c:v>0.3496000000000003</c:v>
                  </c:pt>
                  <c:pt idx="13">
                    <c:v>0.44475000000000076</c:v>
                  </c:pt>
                  <c:pt idx="15">
                    <c:v>0.35580000000000062</c:v>
                  </c:pt>
                  <c:pt idx="16">
                    <c:v>0.47755000000000031</c:v>
                  </c:pt>
                  <c:pt idx="17">
                    <c:v>0.46785000000000032</c:v>
                  </c:pt>
                  <c:pt idx="18">
                    <c:v>0.39190000000000152</c:v>
                  </c:pt>
                  <c:pt idx="20">
                    <c:v>0.33775000000000005</c:v>
                  </c:pt>
                  <c:pt idx="21">
                    <c:v>0.37990000000000101</c:v>
                  </c:pt>
                  <c:pt idx="22">
                    <c:v>0.50595000000000034</c:v>
                  </c:pt>
                  <c:pt idx="23">
                    <c:v>0.43740000000000046</c:v>
                  </c:pt>
                  <c:pt idx="25">
                    <c:v>0.33230000000000126</c:v>
                  </c:pt>
                  <c:pt idx="26">
                    <c:v>0.36040000000000094</c:v>
                  </c:pt>
                  <c:pt idx="27">
                    <c:v>0.47975000000000012</c:v>
                  </c:pt>
                  <c:pt idx="28">
                    <c:v>0.40535000000000032</c:v>
                  </c:pt>
                  <c:pt idx="30">
                    <c:v>0.14239999999999944</c:v>
                  </c:pt>
                  <c:pt idx="31">
                    <c:v>0.14240000000000044</c:v>
                  </c:pt>
                </c:numCache>
              </c:numRef>
            </c:minus>
          </c:errBars>
          <c:cat>
            <c:strRef>
              <c:f>'Chart Data'!$A$6:$A$37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$4,000 </c:v>
                </c:pt>
                <c:pt idx="21">
                  <c:v>$10,000 </c:v>
                </c:pt>
                <c:pt idx="22">
                  <c:v>$20,000 </c:v>
                </c:pt>
                <c:pt idx="23">
                  <c:v>$40,000 </c:v>
                </c:pt>
                <c:pt idx="25">
                  <c:v>Own medisave account</c:v>
                </c:pt>
                <c:pt idx="26">
                  <c:v>Family member's medisave account</c:v>
                </c:pt>
                <c:pt idx="27">
                  <c:v>Own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'Chart Data'!$F$43:$F$74</c:f>
              <c:numCache>
                <c:formatCode>0.00</c:formatCode>
                <c:ptCount val="32"/>
                <c:pt idx="0">
                  <c:v>6.4144999999999985</c:v>
                </c:pt>
                <c:pt idx="1">
                  <c:v>5.1874999999999956</c:v>
                </c:pt>
                <c:pt idx="2">
                  <c:v>5.7160000000000002</c:v>
                </c:pt>
                <c:pt idx="3">
                  <c:v>2.6814999999999998</c:v>
                </c:pt>
                <c:pt idx="5">
                  <c:v>5.0474999999999985</c:v>
                </c:pt>
                <c:pt idx="6">
                  <c:v>5.9189999999999996</c:v>
                </c:pt>
                <c:pt idx="7">
                  <c:v>4.4074999999999998</c:v>
                </c:pt>
                <c:pt idx="8">
                  <c:v>4.6254999999999891</c:v>
                </c:pt>
                <c:pt idx="10">
                  <c:v>4.7629999999999955</c:v>
                </c:pt>
                <c:pt idx="11">
                  <c:v>4.1854999999999976</c:v>
                </c:pt>
                <c:pt idx="12">
                  <c:v>5.127499999999988</c:v>
                </c:pt>
                <c:pt idx="13">
                  <c:v>5.9239999999999995</c:v>
                </c:pt>
                <c:pt idx="15">
                  <c:v>3.5055000000000001</c:v>
                </c:pt>
                <c:pt idx="16">
                  <c:v>4.9930000000000003</c:v>
                </c:pt>
                <c:pt idx="17">
                  <c:v>6.1690000000000005</c:v>
                </c:pt>
                <c:pt idx="18">
                  <c:v>5.3319999999999999</c:v>
                </c:pt>
                <c:pt idx="20">
                  <c:v>8.0646961178045729</c:v>
                </c:pt>
                <c:pt idx="21">
                  <c:v>6.7965977242302564</c:v>
                </c:pt>
                <c:pt idx="22">
                  <c:v>4.683100401606425</c:v>
                </c:pt>
                <c:pt idx="23">
                  <c:v>0.4561057563587676</c:v>
                </c:pt>
                <c:pt idx="25">
                  <c:v>6.3114999999999997</c:v>
                </c:pt>
                <c:pt idx="26">
                  <c:v>5.5434999999999999</c:v>
                </c:pt>
                <c:pt idx="27">
                  <c:v>4.34</c:v>
                </c:pt>
                <c:pt idx="28">
                  <c:v>3.8049999999999997</c:v>
                </c:pt>
                <c:pt idx="30">
                  <c:v>5.7015000000000002</c:v>
                </c:pt>
                <c:pt idx="31">
                  <c:v>4.2984999999999998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D7-4469-93B2-A246CD192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8219824"/>
        <c:axId val="338223352"/>
      </c:lineChart>
      <c:catAx>
        <c:axId val="338219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38223352"/>
        <c:crosses val="autoZero"/>
        <c:auto val="1"/>
        <c:lblAlgn val="ctr"/>
        <c:lblOffset val="100"/>
        <c:noMultiLvlLbl val="0"/>
      </c:catAx>
      <c:valAx>
        <c:axId val="338223352"/>
        <c:scaling>
          <c:orientation val="minMax"/>
          <c:max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Preference weights</a:t>
                </a:r>
                <a:endParaRPr lang="en-US" dirty="0"/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338219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241924483848973E-2"/>
          <c:y val="8.0402010050251188E-2"/>
          <c:w val="0.74167411529267602"/>
          <c:h val="0.75449442092351648"/>
        </c:manualLayout>
      </c:layout>
      <c:scatterChart>
        <c:scatterStyle val="lineMarker"/>
        <c:varyColors val="0"/>
        <c:ser>
          <c:idx val="2"/>
          <c:order val="3"/>
          <c:tx>
            <c:strRef>
              <c:f>'Z:\Projects\Eric Finkelstein\Projects\NCC-SPECS-Caregiver\Analysis\[Analysis_v12.xlsx]vA-graphdata  (2)'!$P$19:$R$19</c:f>
              <c:strCache>
                <c:ptCount val="1"/>
                <c:pt idx="0">
                  <c:v>Y Axis Labels</c:v>
                </c:pt>
              </c:strCache>
            </c:strRef>
          </c:tx>
          <c:spPr>
            <a:ln w="15875">
              <a:solidFill>
                <a:schemeClr val="bg1">
                  <a:lumMod val="50000"/>
                </a:schemeClr>
              </a:solidFill>
            </a:ln>
          </c:spPr>
          <c:marker>
            <c:symbol val="dash"/>
            <c:size val="5"/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marker>
          <c:dLbls>
            <c:dLbl>
              <c:idx val="0"/>
              <c:tx>
                <c:strRef>
                  <c:f>'C:\Users\gmsmaf\AppData\Local\Microsoft\Windows\Temporary Internet Files\Content.Outlook\0LOX8FFQ\[coeftables.xlsx]vA-graphdata'!$R$21</c:f>
                  <c:strCache>
                    <c:ptCount val="1"/>
                    <c:pt idx="0">
                      <c:v>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{C96862DA-0D34-49EB-B762-473A9996AF0F}</c15:txfldGUID>
                      <c15:f>'C:\Users\gmsmaf\AppData\Local\Microsoft\Windows\Temporary Internet Files\Content.Outlook\0LOX8FFQ\[coeftables.xlsx]vA-graphdata'!$R$21</c15:f>
                      <c15:dlblFieldTableCache>
                        <c:ptCount val="1"/>
                        <c:pt idx="0">
                          <c:v>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692-44DD-9DF0-4E30059C484F}"/>
                </c:ext>
              </c:extLst>
            </c:dLbl>
            <c:dLbl>
              <c:idx val="1"/>
              <c:tx>
                <c:strRef>
                  <c:f>'C:\Users\gmsmaf\AppData\Local\Microsoft\Windows\Temporary Internet Files\Content.Outlook\0LOX8FFQ\[coeftables.xlsx]vA-graphdata'!$R$22</c:f>
                  <c:strCache>
                    <c:ptCount val="1"/>
                    <c:pt idx="0">
                      <c:v>2.5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{A2A13104-1A1F-471D-9664-51334A877631}</c15:txfldGUID>
                      <c15:f>'C:\Users\gmsmaf\AppData\Local\Microsoft\Windows\Temporary Internet Files\Content.Outlook\0LOX8FFQ\[coeftables.xlsx]vA-graphdata'!$R$22</c15:f>
                      <c15:dlblFieldTableCache>
                        <c:ptCount val="1"/>
                        <c:pt idx="0">
                          <c:v>2.5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692-44DD-9DF0-4E30059C484F}"/>
                </c:ext>
              </c:extLst>
            </c:dLbl>
            <c:dLbl>
              <c:idx val="2"/>
              <c:tx>
                <c:strRef>
                  <c:f>'C:\Users\gmsmaf\AppData\Local\Microsoft\Windows\Temporary Internet Files\Content.Outlook\0LOX8FFQ\[coeftables.xlsx]vA-graphdata'!$R$23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{AA09DA37-4AFE-4749-A444-4A48DBD42712}</c15:txfldGUID>
                      <c15:f>'C:\Users\gmsmaf\AppData\Local\Microsoft\Windows\Temporary Internet Files\Content.Outlook\0LOX8FFQ\[coeftables.xlsx]vA-graphdata'!$R$23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692-44DD-9DF0-4E30059C484F}"/>
                </c:ext>
              </c:extLst>
            </c:dLbl>
            <c:dLbl>
              <c:idx val="3"/>
              <c:tx>
                <c:strRef>
                  <c:f>'C:\Users\gmsmaf\AppData\Local\Microsoft\Windows\Temporary Internet Files\Content.Outlook\0LOX8FFQ\[coeftables.xlsx]vA-graphdata'!$R$24</c:f>
                  <c:strCache>
                    <c:ptCount val="1"/>
                    <c:pt idx="0">
                      <c:v>7.5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{43EB573C-92E8-4760-8D8B-0B0A23024C1B}</c15:txfldGUID>
                      <c15:f>'C:\Users\gmsmaf\AppData\Local\Microsoft\Windows\Temporary Internet Files\Content.Outlook\0LOX8FFQ\[coeftables.xlsx]vA-graphdata'!$R$24</c15:f>
                      <c15:dlblFieldTableCache>
                        <c:ptCount val="1"/>
                        <c:pt idx="0">
                          <c:v>7.5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692-44DD-9DF0-4E30059C484F}"/>
                </c:ext>
              </c:extLst>
            </c:dLbl>
            <c:dLbl>
              <c:idx val="4"/>
              <c:tx>
                <c:strRef>
                  <c:f>'C:\Users\gmsmaf\AppData\Local\Microsoft\Windows\Temporary Internet Files\Content.Outlook\0LOX8FFQ\[coeftables.xlsx]vA-graphdata'!$R$25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{C12D17A7-A876-4E69-BB5A-6F2EB58A9518}</c15:txfldGUID>
                      <c15:f>'C:\Users\gmsmaf\AppData\Local\Microsoft\Windows\Temporary Internet Files\Content.Outlook\0LOX8FFQ\[coeftables.xlsx]vA-graphdata'!$R$25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692-44DD-9DF0-4E30059C484F}"/>
                </c:ext>
              </c:extLst>
            </c:dLbl>
            <c:dLbl>
              <c:idx val="5"/>
              <c:tx>
                <c:strRef>
                  <c:f>'C:\Users\gmsmaf\AppData\Local\Microsoft\Windows\Temporary Internet Files\Content.Outlook\0LOX8FFQ\[coeftables.xlsx]vA-graphdata'!$R$26</c:f>
                  <c:strCache>
                    <c:ptCount val="1"/>
                    <c:pt idx="0">
                      <c:v>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{A132B966-7050-4942-8F17-D6DDD57FBDA3}</c15:txfldGUID>
                      <c15:f>'C:\Users\gmsmaf\AppData\Local\Microsoft\Windows\Temporary Internet Files\Content.Outlook\0LOX8FFQ\[coeftables.xlsx]vA-graphdata'!$R$26</c15:f>
                      <c15:dlblFieldTableCache>
                        <c:ptCount val="1"/>
                        <c:pt idx="0">
                          <c:v>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692-44DD-9DF0-4E30059C484F}"/>
                </c:ext>
              </c:extLst>
            </c:dLbl>
            <c:dLbl>
              <c:idx val="6"/>
              <c:tx>
                <c:strRef>
                  <c:f>'C:\Users\gmsmaf\AppData\Local\Microsoft\Windows\Temporary Internet Files\Content.Outlook\0LOX8FFQ\[coeftables.xlsx]vA-graphdata'!$R$27</c:f>
                  <c:strCache>
                    <c:ptCount val="1"/>
                    <c:pt idx="0">
                      <c:v>2.5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{71F84F17-F552-4DA6-83DF-A903DF50575C}</c15:txfldGUID>
                      <c15:f>'C:\Users\gmsmaf\AppData\Local\Microsoft\Windows\Temporary Internet Files\Content.Outlook\0LOX8FFQ\[coeftables.xlsx]vA-graphdata'!$R$27</c15:f>
                      <c15:dlblFieldTableCache>
                        <c:ptCount val="1"/>
                        <c:pt idx="0">
                          <c:v>2.5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692-44DD-9DF0-4E30059C484F}"/>
                </c:ext>
              </c:extLst>
            </c:dLbl>
            <c:dLbl>
              <c:idx val="7"/>
              <c:tx>
                <c:strRef>
                  <c:f>'C:\Users\gmsmaf\AppData\Local\Microsoft\Windows\Temporary Internet Files\Content.Outlook\0LOX8FFQ\[coeftables.xlsx]vA-graphdata'!$R$28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{9D4A9BBF-F2C6-4975-9643-CA34D82DA370}</c15:txfldGUID>
                      <c15:f>'C:\Users\gmsmaf\AppData\Local\Microsoft\Windows\Temporary Internet Files\Content.Outlook\0LOX8FFQ\[coeftables.xlsx]vA-graphdata'!$R$28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692-44DD-9DF0-4E30059C484F}"/>
                </c:ext>
              </c:extLst>
            </c:dLbl>
            <c:dLbl>
              <c:idx val="8"/>
              <c:tx>
                <c:strRef>
                  <c:f>'C:\Users\gmsmaf\AppData\Local\Microsoft\Windows\Temporary Internet Files\Content.Outlook\0LOX8FFQ\[coeftables.xlsx]vA-graphdata'!$R$29</c:f>
                  <c:strCache>
                    <c:ptCount val="1"/>
                    <c:pt idx="0">
                      <c:v>7.5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{B0EEF83E-A5C1-4258-B21F-0F734515A803}</c15:txfldGUID>
                      <c15:f>'C:\Users\gmsmaf\AppData\Local\Microsoft\Windows\Temporary Internet Files\Content.Outlook\0LOX8FFQ\[coeftables.xlsx]vA-graphdata'!$R$29</c15:f>
                      <c15:dlblFieldTableCache>
                        <c:ptCount val="1"/>
                        <c:pt idx="0">
                          <c:v>7.5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692-44DD-9DF0-4E30059C484F}"/>
                </c:ext>
              </c:extLst>
            </c:dLbl>
            <c:dLbl>
              <c:idx val="9"/>
              <c:tx>
                <c:strRef>
                  <c:f>'C:\Users\gmsmaf\AppData\Local\Microsoft\Windows\Temporary Internet Files\Content.Outlook\0LOX8FFQ\[coeftables.xlsx]vA-graphdata'!$R$30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{1A6EECE2-30C6-4A93-9689-306A2BDE8143}</c15:txfldGUID>
                      <c15:f>'C:\Users\gmsmaf\AppData\Local\Microsoft\Windows\Temporary Internet Files\Content.Outlook\0LOX8FFQ\[coeftables.xlsx]vA-graphdata'!$R$30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692-44DD-9DF0-4E30059C484F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sz="80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92-44DD-9DF0-4E30059C484F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sz="80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en-US"/>
                      <a:t>.5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92-44DD-9DF0-4E30059C484F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sz="800"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endParaRPr lang="en-US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692-44DD-9DF0-4E30059C484F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sz="800"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r>
                      <a:rPr lang="en-US"/>
                      <a:t>.5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692-44DD-9DF0-4E30059C484F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sz="8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en-US"/>
                      <a:t>0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692-44DD-9DF0-4E30059C48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'Z:\Projects\Eric Finkelstein\Projects\NCC-SPECS-Caregiver\Analysis\[Analysis_v12.xlsx]vA-graphdata  (2)'!$P$21:$P$35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xVal>
          <c:yVal>
            <c:numRef>
              <c:f>'Z:\Projects\Eric Finkelstein\Projects\NCC-SPECS-Caregiver\Analysis\[Analysis_v12.xlsx]vA-graphdata  (2)'!$Q$21:$Q$35</c:f>
              <c:numCache>
                <c:formatCode>General</c:formatCode>
                <c:ptCount val="15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11</c:v>
                </c:pt>
                <c:pt idx="6">
                  <c:v>13.5</c:v>
                </c:pt>
                <c:pt idx="7">
                  <c:v>16</c:v>
                </c:pt>
                <c:pt idx="8">
                  <c:v>18.5</c:v>
                </c:pt>
                <c:pt idx="9">
                  <c:v>21</c:v>
                </c:pt>
                <c:pt idx="10">
                  <c:v>22</c:v>
                </c:pt>
                <c:pt idx="11">
                  <c:v>24.5</c:v>
                </c:pt>
                <c:pt idx="12">
                  <c:v>27</c:v>
                </c:pt>
                <c:pt idx="13">
                  <c:v>29.5</c:v>
                </c:pt>
                <c:pt idx="14">
                  <c:v>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F692-44DD-9DF0-4E30059C484F}"/>
            </c:ext>
          </c:extLst>
        </c:ser>
        <c:ser>
          <c:idx val="3"/>
          <c:order val="4"/>
          <c:tx>
            <c:strRef>
              <c:f>'Z:\Projects\Eric Finkelstein\Projects\NCC-SPECS-Caregiver\Analysis\[Analysis_v12.xlsx]vA-graphdata  (2)'!$P$38:$R$38</c:f>
              <c:strCache>
                <c:ptCount val="1"/>
                <c:pt idx="0">
                  <c:v>Series Seperators</c:v>
                </c:pt>
              </c:strCache>
            </c:strRef>
          </c:tx>
          <c:spPr>
            <a:ln w="158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'Z:\Projects\Eric Finkelstein\Projects\NCC-SPECS-Caregiver\Analysis\[Analysis_v12.xlsx]vA-graphdata  (2)'!$Q$39:$Q$41</c:f>
              <c:numCache>
                <c:formatCode>General</c:formatCode>
                <c:ptCount val="3"/>
                <c:pt idx="0">
                  <c:v>0</c:v>
                </c:pt>
                <c:pt idx="1">
                  <c:v>33</c:v>
                </c:pt>
                <c:pt idx="2">
                  <c:v>33</c:v>
                </c:pt>
              </c:numCache>
            </c:numRef>
          </c:xVal>
          <c:yVal>
            <c:numRef>
              <c:f>'Z:\Projects\Eric Finkelstein\Projects\NCC-SPECS-Caregiver\Analysis\[Analysis_v12.xlsx]vA-graphdata  (2)'!$R$39:$R$41</c:f>
              <c:numCache>
                <c:formatCode>General</c:formatCode>
                <c:ptCount val="3"/>
                <c:pt idx="0">
                  <c:v>10.5</c:v>
                </c:pt>
                <c:pt idx="2">
                  <c:v>10.5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F692-44DD-9DF0-4E30059C4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778504"/>
        <c:axId val="340777328"/>
      </c:scatterChart>
      <c:lineChart>
        <c:grouping val="standard"/>
        <c:varyColors val="0"/>
        <c:ser>
          <c:idx val="0"/>
          <c:order val="0"/>
          <c:tx>
            <c:v>CDOA (n=522)</c:v>
          </c:tx>
          <c:spPr>
            <a:ln w="12700"/>
          </c:spPr>
          <c:marker>
            <c:symbol val="diamond"/>
            <c:size val="3"/>
          </c:marker>
          <c:errBars>
            <c:errDir val="y"/>
            <c:errBarType val="both"/>
            <c:errValType val="cust"/>
            <c:noEndCap val="0"/>
            <c:plus>
              <c:numRef>
                <c:f>'Z:\Projects\Eric Finkelstein\Projects\NCC-SPECS-Caregiver\Analysis\Old\[Analysis_v9.xlsx]Chart Data'!$K$4:$K$35</c:f>
                <c:numCache>
                  <c:formatCode>General</c:formatCode>
                  <c:ptCount val="32"/>
                  <c:pt idx="0">
                    <c:v>0.48193851999999993</c:v>
                  </c:pt>
                  <c:pt idx="1">
                    <c:v>0.3806182800000002</c:v>
                  </c:pt>
                  <c:pt idx="2">
                    <c:v>0.52655987999999709</c:v>
                  </c:pt>
                  <c:pt idx="3">
                    <c:v>0.42715456000000174</c:v>
                  </c:pt>
                  <c:pt idx="5">
                    <c:v>0.48247555999999747</c:v>
                  </c:pt>
                  <c:pt idx="6">
                    <c:v>0.43519970666666552</c:v>
                  </c:pt>
                  <c:pt idx="7">
                    <c:v>0.40169024000000064</c:v>
                  </c:pt>
                  <c:pt idx="8">
                    <c:v>0.58673253333333619</c:v>
                  </c:pt>
                  <c:pt idx="10">
                    <c:v>0.38179885333333274</c:v>
                  </c:pt>
                  <c:pt idx="11">
                    <c:v>0.40073767999999887</c:v>
                  </c:pt>
                  <c:pt idx="12">
                    <c:v>0.41317649333333506</c:v>
                  </c:pt>
                  <c:pt idx="13">
                    <c:v>0.60641942666666893</c:v>
                  </c:pt>
                  <c:pt idx="15">
                    <c:v>0.46721695999999824</c:v>
                  </c:pt>
                  <c:pt idx="16">
                    <c:v>0.5317715199999995</c:v>
                  </c:pt>
                  <c:pt idx="17">
                    <c:v>0.61224127999999922</c:v>
                  </c:pt>
                  <c:pt idx="18">
                    <c:v>0.38791601333333503</c:v>
                  </c:pt>
                  <c:pt idx="20">
                    <c:v>0.39294994336958666</c:v>
                  </c:pt>
                  <c:pt idx="21">
                    <c:v>0.12417898356513035</c:v>
                  </c:pt>
                  <c:pt idx="22">
                    <c:v>3.4021596348701166E-3</c:v>
                  </c:pt>
                  <c:pt idx="23">
                    <c:v>0.5137267672998469</c:v>
                  </c:pt>
                  <c:pt idx="25">
                    <c:v>0.44007226666666455</c:v>
                  </c:pt>
                  <c:pt idx="26">
                    <c:v>0.44921044000000165</c:v>
                  </c:pt>
                  <c:pt idx="27">
                    <c:v>0.50051278666666832</c:v>
                  </c:pt>
                  <c:pt idx="28">
                    <c:v>0.4329287199999996</c:v>
                  </c:pt>
                  <c:pt idx="30">
                    <c:v>0.22560645333333085</c:v>
                  </c:pt>
                  <c:pt idx="31">
                    <c:v>0.2256064533333344</c:v>
                  </c:pt>
                </c:numCache>
              </c:numRef>
            </c:plus>
            <c:minus>
              <c:numRef>
                <c:f>'Z:\Projects\Eric Finkelstein\Projects\NCC-SPECS-Caregiver\Analysis\Old\[Analysis_v9.xlsx]Chart Data'!$J$4:$J$35</c:f>
                <c:numCache>
                  <c:formatCode>General</c:formatCode>
                  <c:ptCount val="32"/>
                  <c:pt idx="0">
                    <c:v>0.48193851999999993</c:v>
                  </c:pt>
                  <c:pt idx="1">
                    <c:v>0.3806182800000002</c:v>
                  </c:pt>
                  <c:pt idx="2">
                    <c:v>0.52655988000000065</c:v>
                  </c:pt>
                  <c:pt idx="3">
                    <c:v>0.42715456000000174</c:v>
                  </c:pt>
                  <c:pt idx="5">
                    <c:v>0.48247556000000102</c:v>
                  </c:pt>
                  <c:pt idx="6">
                    <c:v>0.43519970666666552</c:v>
                  </c:pt>
                  <c:pt idx="7">
                    <c:v>0.40169024000000064</c:v>
                  </c:pt>
                  <c:pt idx="8">
                    <c:v>0.58673253333333264</c:v>
                  </c:pt>
                  <c:pt idx="10">
                    <c:v>0.3817988533333363</c:v>
                  </c:pt>
                  <c:pt idx="11">
                    <c:v>0.40073768000000243</c:v>
                  </c:pt>
                  <c:pt idx="12">
                    <c:v>0.41317649333333151</c:v>
                  </c:pt>
                  <c:pt idx="13">
                    <c:v>0.60641942666666537</c:v>
                  </c:pt>
                  <c:pt idx="15">
                    <c:v>0.46721696000000179</c:v>
                  </c:pt>
                  <c:pt idx="16">
                    <c:v>0.5317715199999995</c:v>
                  </c:pt>
                  <c:pt idx="17">
                    <c:v>0.61224127999999922</c:v>
                  </c:pt>
                  <c:pt idx="18">
                    <c:v>0.38791601333333148</c:v>
                  </c:pt>
                  <c:pt idx="20">
                    <c:v>0.39294994336959022</c:v>
                  </c:pt>
                  <c:pt idx="21">
                    <c:v>0.12417898356513035</c:v>
                  </c:pt>
                  <c:pt idx="22">
                    <c:v>3.4021596348665639E-3</c:v>
                  </c:pt>
                  <c:pt idx="23">
                    <c:v>0.51372676729985045</c:v>
                  </c:pt>
                  <c:pt idx="25">
                    <c:v>0.4400722666666681</c:v>
                  </c:pt>
                  <c:pt idx="26">
                    <c:v>0.4492104399999981</c:v>
                  </c:pt>
                  <c:pt idx="27">
                    <c:v>0.50051278666666477</c:v>
                  </c:pt>
                  <c:pt idx="28">
                    <c:v>0.4329287199999996</c:v>
                  </c:pt>
                  <c:pt idx="30">
                    <c:v>0.2256064533333344</c:v>
                  </c:pt>
                  <c:pt idx="31">
                    <c:v>0.22560645333333085</c:v>
                  </c:pt>
                </c:numCache>
              </c:numRef>
            </c:minus>
          </c:errBars>
          <c:cat>
            <c:strRef>
              <c:f>'Z:\Projects\Eric Finkelstein\Projects\NCC-SPECS-Caregiver\Analysis\Old\[Analysis_v9.xlsx]Chart Data'!$A$80:$A$111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S$4,000</c:v>
                </c:pt>
                <c:pt idx="21">
                  <c:v>S$10,000</c:v>
                </c:pt>
                <c:pt idx="22">
                  <c:v>S$20,000</c:v>
                </c:pt>
                <c:pt idx="23">
                  <c:v>S$40,000</c:v>
                </c:pt>
                <c:pt idx="25">
                  <c:v>Patient's medisave account</c:v>
                </c:pt>
                <c:pt idx="26">
                  <c:v>Family member's medisave account</c:v>
                </c:pt>
                <c:pt idx="27">
                  <c:v>Patient's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'Z:\Projects\Eric Finkelstein\Projects\NCC-SPECS-Caregiver\Analysis\[Analysis_v12.xlsx]Chart Data'!$F$4:$F$35</c:f>
              <c:numCache>
                <c:formatCode>General</c:formatCode>
                <c:ptCount val="32"/>
                <c:pt idx="0">
                  <c:v>28.407201666666666</c:v>
                </c:pt>
                <c:pt idx="1">
                  <c:v>26.860704999999999</c:v>
                </c:pt>
                <c:pt idx="2">
                  <c:v>26.972346000000002</c:v>
                </c:pt>
                <c:pt idx="3">
                  <c:v>25.759747333333333</c:v>
                </c:pt>
                <c:pt idx="5">
                  <c:v>27.228882333333335</c:v>
                </c:pt>
                <c:pt idx="6">
                  <c:v>27.580023333333333</c:v>
                </c:pt>
                <c:pt idx="7">
                  <c:v>27.047098666666667</c:v>
                </c:pt>
                <c:pt idx="8">
                  <c:v>26.143995666666665</c:v>
                </c:pt>
                <c:pt idx="10">
                  <c:v>27.124210000000001</c:v>
                </c:pt>
                <c:pt idx="11">
                  <c:v>26.498045000000001</c:v>
                </c:pt>
                <c:pt idx="12">
                  <c:v>26.676155999999999</c:v>
                </c:pt>
                <c:pt idx="13">
                  <c:v>27.701588666666666</c:v>
                </c:pt>
                <c:pt idx="15">
                  <c:v>25.360067000000001</c:v>
                </c:pt>
                <c:pt idx="16">
                  <c:v>26.598215</c:v>
                </c:pt>
                <c:pt idx="17">
                  <c:v>28.586496</c:v>
                </c:pt>
                <c:pt idx="18">
                  <c:v>27.455221999999999</c:v>
                </c:pt>
                <c:pt idx="20">
                  <c:v>30.756873333333335</c:v>
                </c:pt>
                <c:pt idx="21">
                  <c:v>28.187237</c:v>
                </c:pt>
                <c:pt idx="22">
                  <c:v>26.967472999999998</c:v>
                </c:pt>
                <c:pt idx="23">
                  <c:v>22.088416666666667</c:v>
                </c:pt>
                <c:pt idx="25">
                  <c:v>28.161530666666668</c:v>
                </c:pt>
                <c:pt idx="26">
                  <c:v>27.417498999999999</c:v>
                </c:pt>
                <c:pt idx="27">
                  <c:v>26.819091333333333</c:v>
                </c:pt>
                <c:pt idx="28">
                  <c:v>25.601879</c:v>
                </c:pt>
                <c:pt idx="30">
                  <c:v>27.776894333333335</c:v>
                </c:pt>
                <c:pt idx="31">
                  <c:v>26.223105666666665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692-44DD-9DF0-4E30059C484F}"/>
            </c:ext>
          </c:extLst>
        </c:ser>
        <c:ser>
          <c:idx val="1"/>
          <c:order val="1"/>
          <c:tx>
            <c:v>Patients (n=320)</c:v>
          </c:tx>
          <c:spPr>
            <a:ln w="12700"/>
          </c:spPr>
          <c:marker>
            <c:symbol val="square"/>
            <c:size val="3"/>
          </c:marker>
          <c:errBars>
            <c:errDir val="y"/>
            <c:errBarType val="both"/>
            <c:errValType val="cust"/>
            <c:noEndCap val="0"/>
            <c:plus>
              <c:numRef>
                <c:f>'Z:\Projects\Eric Finkelstein\Projects\NCC-SPECS-Caregiver\Analysis\Old\[Analysis_v9.xlsx]Chart Data'!$K$42:$K$73</c:f>
                <c:numCache>
                  <c:formatCode>General</c:formatCode>
                  <c:ptCount val="32"/>
                  <c:pt idx="0">
                    <c:v>0.74829141333333382</c:v>
                  </c:pt>
                  <c:pt idx="1">
                    <c:v>0.59869898666666543</c:v>
                  </c:pt>
                  <c:pt idx="2">
                    <c:v>0.68536953333333273</c:v>
                  </c:pt>
                  <c:pt idx="3">
                    <c:v>0.77307104000000137</c:v>
                  </c:pt>
                  <c:pt idx="5">
                    <c:v>0.56388154666666424</c:v>
                  </c:pt>
                  <c:pt idx="6">
                    <c:v>0.6052976533333343</c:v>
                  </c:pt>
                  <c:pt idx="7">
                    <c:v>0.63917952000000255</c:v>
                  </c:pt>
                  <c:pt idx="8">
                    <c:v>0.54120826666666666</c:v>
                  </c:pt>
                  <c:pt idx="10">
                    <c:v>0.6321307066666666</c:v>
                  </c:pt>
                  <c:pt idx="11">
                    <c:v>0.64051885333333303</c:v>
                  </c:pt>
                  <c:pt idx="12">
                    <c:v>0.60402430666666973</c:v>
                  </c:pt>
                  <c:pt idx="13">
                    <c:v>0.88189416000000165</c:v>
                  </c:pt>
                  <c:pt idx="15">
                    <c:v>0.61334476000000038</c:v>
                  </c:pt>
                  <c:pt idx="16">
                    <c:v>0.58688802666666717</c:v>
                  </c:pt>
                  <c:pt idx="17">
                    <c:v>0.58532002666666472</c:v>
                  </c:pt>
                  <c:pt idx="18">
                    <c:v>0.57298639999999779</c:v>
                  </c:pt>
                  <c:pt idx="20">
                    <c:v>0.52506405950909496</c:v>
                  </c:pt>
                  <c:pt idx="21">
                    <c:v>0.1659293442332519</c:v>
                  </c:pt>
                  <c:pt idx="22">
                    <c:v>4.5459919755970191E-3</c:v>
                  </c:pt>
                  <c:pt idx="23">
                    <c:v>0.68644741176674984</c:v>
                  </c:pt>
                  <c:pt idx="25">
                    <c:v>0.58587601333333339</c:v>
                  </c:pt>
                  <c:pt idx="26">
                    <c:v>0.612864560000002</c:v>
                  </c:pt>
                  <c:pt idx="27">
                    <c:v>0.62283442666666389</c:v>
                  </c:pt>
                  <c:pt idx="28">
                    <c:v>0.56612574666666582</c:v>
                  </c:pt>
                  <c:pt idx="30">
                    <c:v>0.57209264000000104</c:v>
                  </c:pt>
                  <c:pt idx="31">
                    <c:v>0.57209264000000104</c:v>
                  </c:pt>
                </c:numCache>
              </c:numRef>
            </c:plus>
            <c:minus>
              <c:numRef>
                <c:f>'Z:\Projects\Eric Finkelstein\Projects\NCC-SPECS-Caregiver\Analysis\Old\[Analysis_v9.xlsx]Chart Data'!$J$42:$J$73</c:f>
                <c:numCache>
                  <c:formatCode>General</c:formatCode>
                  <c:ptCount val="32"/>
                  <c:pt idx="0">
                    <c:v>0.74829141333333382</c:v>
                  </c:pt>
                  <c:pt idx="1">
                    <c:v>0.59869898666666721</c:v>
                  </c:pt>
                  <c:pt idx="2">
                    <c:v>0.68536953333333273</c:v>
                  </c:pt>
                  <c:pt idx="3">
                    <c:v>0.7730710399999996</c:v>
                  </c:pt>
                  <c:pt idx="5">
                    <c:v>0.56388154666666779</c:v>
                  </c:pt>
                  <c:pt idx="6">
                    <c:v>0.60529765333333252</c:v>
                  </c:pt>
                  <c:pt idx="7">
                    <c:v>0.639179519999999</c:v>
                  </c:pt>
                  <c:pt idx="8">
                    <c:v>0.54120826666666666</c:v>
                  </c:pt>
                  <c:pt idx="10">
                    <c:v>0.6321307066666666</c:v>
                  </c:pt>
                  <c:pt idx="11">
                    <c:v>0.64051885333333303</c:v>
                  </c:pt>
                  <c:pt idx="12">
                    <c:v>0.6040243066666644</c:v>
                  </c:pt>
                  <c:pt idx="13">
                    <c:v>0.8818941599999981</c:v>
                  </c:pt>
                  <c:pt idx="15">
                    <c:v>0.61334476000000038</c:v>
                  </c:pt>
                  <c:pt idx="16">
                    <c:v>0.58688802666666717</c:v>
                  </c:pt>
                  <c:pt idx="17">
                    <c:v>0.58532002666666827</c:v>
                  </c:pt>
                  <c:pt idx="18">
                    <c:v>0.57298640000000134</c:v>
                  </c:pt>
                  <c:pt idx="20">
                    <c:v>0.52506405950909141</c:v>
                  </c:pt>
                  <c:pt idx="21">
                    <c:v>0.16592934423324834</c:v>
                  </c:pt>
                  <c:pt idx="22">
                    <c:v>4.5459919755970191E-3</c:v>
                  </c:pt>
                  <c:pt idx="23">
                    <c:v>0.68644741176674984</c:v>
                  </c:pt>
                  <c:pt idx="25">
                    <c:v>0.58587601333333339</c:v>
                  </c:pt>
                  <c:pt idx="26">
                    <c:v>0.61286455999999845</c:v>
                  </c:pt>
                  <c:pt idx="27">
                    <c:v>0.62283442666666744</c:v>
                  </c:pt>
                  <c:pt idx="28">
                    <c:v>0.5661257466666676</c:v>
                  </c:pt>
                  <c:pt idx="30">
                    <c:v>0.57209263999999749</c:v>
                  </c:pt>
                  <c:pt idx="31">
                    <c:v>0.57209263999999926</c:v>
                  </c:pt>
                </c:numCache>
              </c:numRef>
            </c:minus>
          </c:errBars>
          <c:cat>
            <c:strRef>
              <c:f>'Z:\Projects\Eric Finkelstein\Projects\NCC-SPECS-Caregiver\Analysis\Old\[Analysis_v9.xlsx]Chart Data'!$A$80:$A$111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S$4,000</c:v>
                </c:pt>
                <c:pt idx="21">
                  <c:v>S$10,000</c:v>
                </c:pt>
                <c:pt idx="22">
                  <c:v>S$20,000</c:v>
                </c:pt>
                <c:pt idx="23">
                  <c:v>S$40,000</c:v>
                </c:pt>
                <c:pt idx="25">
                  <c:v>Patient's medisave account</c:v>
                </c:pt>
                <c:pt idx="26">
                  <c:v>Family member's medisave account</c:v>
                </c:pt>
                <c:pt idx="27">
                  <c:v>Patient's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'Z:\Projects\Eric Finkelstein\Projects\NCC-SPECS-Caregiver\Analysis\[Analysis_v12.xlsx]Chart Data'!$F$191:$F$222</c:f>
              <c:numCache>
                <c:formatCode>General</c:formatCode>
                <c:ptCount val="32"/>
                <c:pt idx="0">
                  <c:v>17.101619733333333</c:v>
                </c:pt>
                <c:pt idx="1">
                  <c:v>16.244356799999998</c:v>
                </c:pt>
                <c:pt idx="2">
                  <c:v>16.678408533333332</c:v>
                </c:pt>
                <c:pt idx="3">
                  <c:v>13.975614933333333</c:v>
                </c:pt>
                <c:pt idx="5">
                  <c:v>16.002933333333335</c:v>
                </c:pt>
                <c:pt idx="6">
                  <c:v>16.281347199999999</c:v>
                </c:pt>
                <c:pt idx="7">
                  <c:v>16.1547904</c:v>
                </c:pt>
                <c:pt idx="8">
                  <c:v>15.560929333333334</c:v>
                </c:pt>
                <c:pt idx="10">
                  <c:v>15.562472533333333</c:v>
                </c:pt>
                <c:pt idx="11">
                  <c:v>14.834955466666667</c:v>
                </c:pt>
                <c:pt idx="12">
                  <c:v>16.224984800000001</c:v>
                </c:pt>
                <c:pt idx="13">
                  <c:v>17.377587200000001</c:v>
                </c:pt>
                <c:pt idx="15">
                  <c:v>14.692043466666666</c:v>
                </c:pt>
                <c:pt idx="16">
                  <c:v>16.2621328</c:v>
                </c:pt>
                <c:pt idx="17">
                  <c:v>16.452064</c:v>
                </c:pt>
                <c:pt idx="18">
                  <c:v>16.593759733333332</c:v>
                </c:pt>
                <c:pt idx="20">
                  <c:v>17.867996266666665</c:v>
                </c:pt>
                <c:pt idx="21">
                  <c:v>16.5903192</c:v>
                </c:pt>
                <c:pt idx="22">
                  <c:v>15.983826933333333</c:v>
                </c:pt>
                <c:pt idx="23">
                  <c:v>13.5578576</c:v>
                </c:pt>
                <c:pt idx="25">
                  <c:v>15.4632144</c:v>
                </c:pt>
                <c:pt idx="26">
                  <c:v>16.732961333333332</c:v>
                </c:pt>
                <c:pt idx="27">
                  <c:v>16.100489333333332</c:v>
                </c:pt>
                <c:pt idx="28">
                  <c:v>15.703334933333334</c:v>
                </c:pt>
                <c:pt idx="30">
                  <c:v>17.640187466666667</c:v>
                </c:pt>
                <c:pt idx="31">
                  <c:v>14.359812533333333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692-44DD-9DF0-4E30059C484F}"/>
            </c:ext>
          </c:extLst>
        </c:ser>
        <c:ser>
          <c:idx val="4"/>
          <c:order val="2"/>
          <c:tx>
            <c:v>PSM Patients (n=522)</c:v>
          </c:tx>
          <c:spPr>
            <a:ln w="12700"/>
          </c:spPr>
          <c:marker>
            <c:symbol val="diamond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'Z:\Projects\Eric Finkelstein\Projects\NCC-SPECS-Caregiver\Analysis\Old\[Analysis_v9.xlsx]Chart Data'!$K$80:$K$111</c:f>
                <c:numCache>
                  <c:formatCode>General</c:formatCode>
                  <c:ptCount val="32"/>
                  <c:pt idx="0">
                    <c:v>1.0977077999999993</c:v>
                  </c:pt>
                  <c:pt idx="1">
                    <c:v>0.86753977333333321</c:v>
                  </c:pt>
                  <c:pt idx="2">
                    <c:v>0.91334497333333342</c:v>
                  </c:pt>
                  <c:pt idx="3">
                    <c:v>1.2808848266666666</c:v>
                  </c:pt>
                  <c:pt idx="5">
                    <c:v>0.77134623999999974</c:v>
                  </c:pt>
                  <c:pt idx="6">
                    <c:v>0.78281289333333337</c:v>
                  </c:pt>
                  <c:pt idx="7">
                    <c:v>0.8832067066666669</c:v>
                  </c:pt>
                  <c:pt idx="8">
                    <c:v>0.7166171600000002</c:v>
                  </c:pt>
                  <c:pt idx="10">
                    <c:v>0.87874835999999945</c:v>
                  </c:pt>
                  <c:pt idx="11">
                    <c:v>0.8716701466666672</c:v>
                  </c:pt>
                  <c:pt idx="12">
                    <c:v>0.86960822666666626</c:v>
                  </c:pt>
                  <c:pt idx="13">
                    <c:v>1.2317273733333334</c:v>
                  </c:pt>
                  <c:pt idx="15">
                    <c:v>0.88941598666666666</c:v>
                  </c:pt>
                  <c:pt idx="16">
                    <c:v>0.78484280000000073</c:v>
                  </c:pt>
                  <c:pt idx="17">
                    <c:v>0.77593394666666615</c:v>
                  </c:pt>
                  <c:pt idx="18">
                    <c:v>0.76715837333333337</c:v>
                  </c:pt>
                  <c:pt idx="20">
                    <c:v>0.60995425115981572</c:v>
                  </c:pt>
                  <c:pt idx="21">
                    <c:v>0.19275603016701481</c:v>
                  </c:pt>
                  <c:pt idx="22">
                    <c:v>5.2810267764620278E-3</c:v>
                  </c:pt>
                  <c:pt idx="23">
                    <c:v>0.79742925455036895</c:v>
                  </c:pt>
                  <c:pt idx="25">
                    <c:v>0.77543218666666647</c:v>
                  </c:pt>
                  <c:pt idx="26">
                    <c:v>0.85368975999999996</c:v>
                  </c:pt>
                  <c:pt idx="27">
                    <c:v>0.88697448000000012</c:v>
                  </c:pt>
                  <c:pt idx="28">
                    <c:v>0.75373041333333379</c:v>
                  </c:pt>
                  <c:pt idx="30">
                    <c:v>0.78160879999999988</c:v>
                  </c:pt>
                  <c:pt idx="31">
                    <c:v>0.78160879999999988</c:v>
                  </c:pt>
                </c:numCache>
              </c:numRef>
            </c:plus>
            <c:minus>
              <c:numRef>
                <c:f>'Z:\Projects\Eric Finkelstein\Projects\NCC-SPECS-Caregiver\Analysis\Old\[Analysis_v9.xlsx]Chart Data'!$J$80:$J$111</c:f>
                <c:numCache>
                  <c:formatCode>General</c:formatCode>
                  <c:ptCount val="32"/>
                  <c:pt idx="0">
                    <c:v>1.0977078000000002</c:v>
                  </c:pt>
                  <c:pt idx="1">
                    <c:v>0.86753977333333321</c:v>
                  </c:pt>
                  <c:pt idx="2">
                    <c:v>0.91334497333333342</c:v>
                  </c:pt>
                  <c:pt idx="3">
                    <c:v>1.2808848266666675</c:v>
                  </c:pt>
                  <c:pt idx="5">
                    <c:v>0.77134623999999974</c:v>
                  </c:pt>
                  <c:pt idx="6">
                    <c:v>0.78281289333333337</c:v>
                  </c:pt>
                  <c:pt idx="7">
                    <c:v>0.8832067066666669</c:v>
                  </c:pt>
                  <c:pt idx="8">
                    <c:v>0.7166171600000002</c:v>
                  </c:pt>
                  <c:pt idx="10">
                    <c:v>0.87874836000000034</c:v>
                  </c:pt>
                  <c:pt idx="11">
                    <c:v>0.87167014666666631</c:v>
                  </c:pt>
                  <c:pt idx="12">
                    <c:v>0.86960822666666715</c:v>
                  </c:pt>
                  <c:pt idx="13">
                    <c:v>1.2317273733333325</c:v>
                  </c:pt>
                  <c:pt idx="15">
                    <c:v>0.8894159866666671</c:v>
                  </c:pt>
                  <c:pt idx="16">
                    <c:v>0.78484279999999984</c:v>
                  </c:pt>
                  <c:pt idx="17">
                    <c:v>0.77593394666666704</c:v>
                  </c:pt>
                  <c:pt idx="18">
                    <c:v>0.76715837333333337</c:v>
                  </c:pt>
                  <c:pt idx="20">
                    <c:v>0.60995425115981661</c:v>
                  </c:pt>
                  <c:pt idx="21">
                    <c:v>0.19275603016701481</c:v>
                  </c:pt>
                  <c:pt idx="22">
                    <c:v>5.2810267764611396E-3</c:v>
                  </c:pt>
                  <c:pt idx="23">
                    <c:v>0.79742925455036939</c:v>
                  </c:pt>
                  <c:pt idx="25">
                    <c:v>0.77543218666666647</c:v>
                  </c:pt>
                  <c:pt idx="26">
                    <c:v>0.85368975999999996</c:v>
                  </c:pt>
                  <c:pt idx="27">
                    <c:v>0.88697447999999968</c:v>
                  </c:pt>
                  <c:pt idx="28">
                    <c:v>0.7537304133333329</c:v>
                  </c:pt>
                  <c:pt idx="30">
                    <c:v>0.78160879999999988</c:v>
                  </c:pt>
                  <c:pt idx="31">
                    <c:v>0.78160879999999988</c:v>
                  </c:pt>
                </c:numCache>
              </c:numRef>
            </c:minus>
          </c:errBars>
          <c:cat>
            <c:strRef>
              <c:f>'Z:\Projects\Eric Finkelstein\Projects\NCC-SPECS-Caregiver\Analysis\Old\[Analysis_v9.xlsx]Chart Data'!$A$80:$A$111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S$4,000</c:v>
                </c:pt>
                <c:pt idx="21">
                  <c:v>S$10,000</c:v>
                </c:pt>
                <c:pt idx="22">
                  <c:v>S$20,000</c:v>
                </c:pt>
                <c:pt idx="23">
                  <c:v>S$40,000</c:v>
                </c:pt>
                <c:pt idx="25">
                  <c:v>Patient's medisave account</c:v>
                </c:pt>
                <c:pt idx="26">
                  <c:v>Family member's medisave account</c:v>
                </c:pt>
                <c:pt idx="27">
                  <c:v>Patient's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'Z:\Projects\Eric Finkelstein\Projects\NCC-SPECS-Caregiver\Analysis\[Analysis_v12.xlsx]Chart Data'!$F$154:$F$185</c:f>
              <c:numCache>
                <c:formatCode>General</c:formatCode>
                <c:ptCount val="32"/>
                <c:pt idx="0">
                  <c:v>5.4614618320610688</c:v>
                </c:pt>
                <c:pt idx="1">
                  <c:v>5.4303002544529262</c:v>
                </c:pt>
                <c:pt idx="2">
                  <c:v>5.4768343511450386</c:v>
                </c:pt>
                <c:pt idx="3">
                  <c:v>3.6314038167938931</c:v>
                </c:pt>
                <c:pt idx="5">
                  <c:v>4.9533778625954197</c:v>
                </c:pt>
                <c:pt idx="6">
                  <c:v>5.1375315521628497</c:v>
                </c:pt>
                <c:pt idx="7">
                  <c:v>5.1432903307888038</c:v>
                </c:pt>
                <c:pt idx="8">
                  <c:v>4.7658005089058522</c:v>
                </c:pt>
                <c:pt idx="10">
                  <c:v>5.0270290076335877</c:v>
                </c:pt>
                <c:pt idx="11">
                  <c:v>4.0572218829516542</c:v>
                </c:pt>
                <c:pt idx="12">
                  <c:v>5.1343437659033082</c:v>
                </c:pt>
                <c:pt idx="13">
                  <c:v>5.7814050890585245</c:v>
                </c:pt>
                <c:pt idx="15">
                  <c:v>4.0518239185750637</c:v>
                </c:pt>
                <c:pt idx="16">
                  <c:v>4.7570335877862595</c:v>
                </c:pt>
                <c:pt idx="17">
                  <c:v>5.3227984732824432</c:v>
                </c:pt>
                <c:pt idx="18">
                  <c:v>5.8683442748091599</c:v>
                </c:pt>
                <c:pt idx="20">
                  <c:v>6.3462866412213739</c:v>
                </c:pt>
                <c:pt idx="21">
                  <c:v>5.7479370229007634</c:v>
                </c:pt>
                <c:pt idx="22">
                  <c:v>5.1495874045801528</c:v>
                </c:pt>
                <c:pt idx="23">
                  <c:v>2.7561889312977099</c:v>
                </c:pt>
                <c:pt idx="25">
                  <c:v>4.5981226463104328</c:v>
                </c:pt>
                <c:pt idx="26">
                  <c:v>5.1730699745547071</c:v>
                </c:pt>
                <c:pt idx="27">
                  <c:v>5.1798969465648854</c:v>
                </c:pt>
                <c:pt idx="28">
                  <c:v>5.0489104325699747</c:v>
                </c:pt>
                <c:pt idx="30">
                  <c:v>6.6617048346055983</c:v>
                </c:pt>
                <c:pt idx="31">
                  <c:v>3.3382951653944017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692-44DD-9DF0-4E30059C4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0778504"/>
        <c:axId val="340777328"/>
      </c:lineChart>
      <c:catAx>
        <c:axId val="3407785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100" baseline="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40777328"/>
        <c:crosses val="autoZero"/>
        <c:auto val="1"/>
        <c:lblAlgn val="ctr"/>
        <c:lblOffset val="100"/>
        <c:noMultiLvlLbl val="0"/>
      </c:catAx>
      <c:valAx>
        <c:axId val="340777328"/>
        <c:scaling>
          <c:orientation val="minMax"/>
          <c:max val="32"/>
        </c:scaling>
        <c:delete val="0"/>
        <c:axPos val="l"/>
        <c:title>
          <c:tx>
            <c:rich>
              <a:bodyPr rot="-5400000" vert="horz" anchor="t" anchorCtr="1"/>
              <a:lstStyle/>
              <a:p>
                <a:pPr>
                  <a:defRPr sz="9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900">
                    <a:latin typeface="Times New Roman" pitchFamily="18" charset="0"/>
                    <a:cs typeface="Times New Roman" pitchFamily="18" charset="0"/>
                  </a:rPr>
                  <a:t>Recaled preference weights</a:t>
                </a:r>
              </a:p>
            </c:rich>
          </c:tx>
          <c:layout>
            <c:manualLayout>
              <c:xMode val="edge"/>
              <c:yMode val="edge"/>
              <c:x val="3.5029184464687009E-2"/>
              <c:y val="0.34206549829133681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ln>
            <a:solidFill>
              <a:schemeClr val="tx1"/>
            </a:solidFill>
          </a:ln>
        </c:spPr>
        <c:crossAx val="340778504"/>
        <c:crosses val="autoZero"/>
        <c:crossBetween val="between"/>
      </c:valAx>
      <c:spPr>
        <a:noFill/>
        <a:ln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2982026143790855"/>
          <c:y val="7.8216270778373148E-2"/>
          <c:w val="0.16200980392156863"/>
          <c:h val="0.73106194020999393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46830818721206E-2"/>
          <c:y val="7.7901131284810937E-2"/>
          <c:w val="0.84894660067503136"/>
          <c:h val="0.81054526663003112"/>
        </c:manualLayout>
      </c:layout>
      <c:scatterChart>
        <c:scatterStyle val="lineMarker"/>
        <c:varyColors val="0"/>
        <c:ser>
          <c:idx val="2"/>
          <c:order val="2"/>
          <c:tx>
            <c:strRef>
              <c:f>'vA-graphdata'!$P$19:$R$19</c:f>
              <c:strCache>
                <c:ptCount val="1"/>
                <c:pt idx="0">
                  <c:v>Y Axis Labels</c:v>
                </c:pt>
              </c:strCache>
            </c:strRef>
          </c:tx>
          <c:spPr>
            <a:ln w="15875">
              <a:solidFill>
                <a:schemeClr val="bg1">
                  <a:lumMod val="50000"/>
                </a:schemeClr>
              </a:solidFill>
            </a:ln>
          </c:spPr>
          <c:marker>
            <c:symbol val="dash"/>
            <c:size val="5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</c:marker>
          <c:dLbls>
            <c:dLbl>
              <c:idx val="0"/>
              <c:tx>
                <c:strRef>
                  <c:f>'[2]vA-graphdata'!$R$21</c:f>
                  <c:strCache>
                    <c:ptCount val="1"/>
                    <c:pt idx="0">
                      <c:v>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{D641FA04-A96A-42C3-914E-0338E7D5F6D5}</c15:txfldGUID>
                      <c15:f>'[2]vA-graphdata'!$R$21</c15:f>
                      <c15:dlblFieldTableCache>
                        <c:ptCount val="1"/>
                        <c:pt idx="0">
                          <c:v>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BAE4-4EEB-8B82-DCE4CE692C5C}"/>
                </c:ext>
              </c:extLst>
            </c:dLbl>
            <c:dLbl>
              <c:idx val="1"/>
              <c:tx>
                <c:strRef>
                  <c:f>'[2]vA-graphdata'!$R$22</c:f>
                  <c:strCache>
                    <c:ptCount val="1"/>
                    <c:pt idx="0">
                      <c:v>2.5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{59A8DB68-5CF2-4F9E-8E64-FE49FE25E958}</c15:txfldGUID>
                      <c15:f>'[2]vA-graphdata'!$R$22</c15:f>
                      <c15:dlblFieldTableCache>
                        <c:ptCount val="1"/>
                        <c:pt idx="0">
                          <c:v>2.5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BAE4-4EEB-8B82-DCE4CE692C5C}"/>
                </c:ext>
              </c:extLst>
            </c:dLbl>
            <c:dLbl>
              <c:idx val="2"/>
              <c:tx>
                <c:strRef>
                  <c:f>'[2]vA-graphdata'!$R$23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{4D634C35-5F68-4E7F-AD3F-12F500037103}</c15:txfldGUID>
                      <c15:f>'[2]vA-graphdata'!$R$23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BAE4-4EEB-8B82-DCE4CE692C5C}"/>
                </c:ext>
              </c:extLst>
            </c:dLbl>
            <c:dLbl>
              <c:idx val="3"/>
              <c:tx>
                <c:strRef>
                  <c:f>'[2]vA-graphdata'!$R$24</c:f>
                  <c:strCache>
                    <c:ptCount val="1"/>
                    <c:pt idx="0">
                      <c:v>7.5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{F9E5C109-5915-4044-AFF9-2011EF87FD6B}</c15:txfldGUID>
                      <c15:f>'[2]vA-graphdata'!$R$24</c15:f>
                      <c15:dlblFieldTableCache>
                        <c:ptCount val="1"/>
                        <c:pt idx="0">
                          <c:v>7.5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BAE4-4EEB-8B82-DCE4CE692C5C}"/>
                </c:ext>
              </c:extLst>
            </c:dLbl>
            <c:dLbl>
              <c:idx val="4"/>
              <c:tx>
                <c:strRef>
                  <c:f>'[2]vA-graphdata'!$R$25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{3A93777B-E9E1-4C8A-9336-A784475AFA83}</c15:txfldGUID>
                      <c15:f>'[2]vA-graphdata'!$R$25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BAE4-4EEB-8B82-DCE4CE692C5C}"/>
                </c:ext>
              </c:extLst>
            </c:dLbl>
            <c:dLbl>
              <c:idx val="5"/>
              <c:tx>
                <c:strRef>
                  <c:f>'[2]vA-graphdata'!$R$26</c:f>
                  <c:strCache>
                    <c:ptCount val="1"/>
                    <c:pt idx="0">
                      <c:v>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{8337524B-BAC5-4520-B5C1-051B1A3D8710}</c15:txfldGUID>
                      <c15:f>'[2]vA-graphdata'!$R$26</c15:f>
                      <c15:dlblFieldTableCache>
                        <c:ptCount val="1"/>
                        <c:pt idx="0">
                          <c:v>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BAE4-4EEB-8B82-DCE4CE692C5C}"/>
                </c:ext>
              </c:extLst>
            </c:dLbl>
            <c:dLbl>
              <c:idx val="6"/>
              <c:tx>
                <c:strRef>
                  <c:f>'[2]vA-graphdata'!$R$27</c:f>
                  <c:strCache>
                    <c:ptCount val="1"/>
                    <c:pt idx="0">
                      <c:v>2.5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{D08A4E8B-EF4F-4A3F-806E-1872383D391E}</c15:txfldGUID>
                      <c15:f>'[2]vA-graphdata'!$R$27</c15:f>
                      <c15:dlblFieldTableCache>
                        <c:ptCount val="1"/>
                        <c:pt idx="0">
                          <c:v>2.5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BAE4-4EEB-8B82-DCE4CE692C5C}"/>
                </c:ext>
              </c:extLst>
            </c:dLbl>
            <c:dLbl>
              <c:idx val="7"/>
              <c:tx>
                <c:strRef>
                  <c:f>'[2]vA-graphdata'!$R$28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{A7E3B42B-D090-429D-8474-5F577B5132C0}</c15:txfldGUID>
                      <c15:f>'[2]vA-graphdata'!$R$28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BAE4-4EEB-8B82-DCE4CE692C5C}"/>
                </c:ext>
              </c:extLst>
            </c:dLbl>
            <c:dLbl>
              <c:idx val="8"/>
              <c:tx>
                <c:strRef>
                  <c:f>'[2]vA-graphdata'!$R$29</c:f>
                  <c:strCache>
                    <c:ptCount val="1"/>
                    <c:pt idx="0">
                      <c:v>7.5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{97140647-EC42-4061-8786-3DFED9308599}</c15:txfldGUID>
                      <c15:f>'[2]vA-graphdata'!$R$29</c15:f>
                      <c15:dlblFieldTableCache>
                        <c:ptCount val="1"/>
                        <c:pt idx="0">
                          <c:v>7.5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BAE4-4EEB-8B82-DCE4CE692C5C}"/>
                </c:ext>
              </c:extLst>
            </c:dLbl>
            <c:dLbl>
              <c:idx val="9"/>
              <c:tx>
                <c:strRef>
                  <c:f>'[2]vA-graphdata'!$R$30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{16780D21-7454-40F0-AC68-408795EBEB96}</c15:txfldGUID>
                      <c15:f>'[2]vA-graphdata'!$R$30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BAE4-4EEB-8B82-DCE4CE692C5C}"/>
                </c:ext>
              </c:extLst>
            </c:dLbl>
            <c:spPr>
              <a:noFill/>
              <a:ln>
                <a:noFill/>
              </a:ln>
              <a:effectLst/>
            </c:sp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'vA-graphdata'!$P$21:$P$30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xVal>
          <c:yVal>
            <c:numRef>
              <c:f>'vA-graphdata'!$Q$21:$Q$30</c:f>
              <c:numCache>
                <c:formatCode>0.00</c:formatCode>
                <c:ptCount val="10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11</c:v>
                </c:pt>
                <c:pt idx="6">
                  <c:v>13.5</c:v>
                </c:pt>
                <c:pt idx="7">
                  <c:v>16</c:v>
                </c:pt>
                <c:pt idx="8">
                  <c:v>18.5</c:v>
                </c:pt>
                <c:pt idx="9">
                  <c:v>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BAE4-4EEB-8B82-DCE4CE692C5C}"/>
            </c:ext>
          </c:extLst>
        </c:ser>
        <c:ser>
          <c:idx val="3"/>
          <c:order val="3"/>
          <c:tx>
            <c:strRef>
              <c:f>'vA-graphdata'!$P$33:$R$33</c:f>
              <c:strCache>
                <c:ptCount val="1"/>
                <c:pt idx="0">
                  <c:v>Series Seperators</c:v>
                </c:pt>
              </c:strCache>
            </c:strRef>
          </c:tx>
          <c:spPr>
            <a:ln w="158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'vA-graphdata'!$Q$34:$Q$35</c:f>
              <c:numCache>
                <c:formatCode>General</c:formatCode>
                <c:ptCount val="2"/>
                <c:pt idx="0">
                  <c:v>0</c:v>
                </c:pt>
                <c:pt idx="1">
                  <c:v>33</c:v>
                </c:pt>
              </c:numCache>
            </c:numRef>
          </c:xVal>
          <c:yVal>
            <c:numRef>
              <c:f>'vA-graphdata'!$R$34:$R$35</c:f>
              <c:numCache>
                <c:formatCode>General</c:formatCode>
                <c:ptCount val="2"/>
                <c:pt idx="0">
                  <c:v>10.5</c:v>
                </c:pt>
                <c:pt idx="1">
                  <c:v>10.5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BAE4-4EEB-8B82-DCE4CE692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774976"/>
        <c:axId val="340776152"/>
      </c:scatterChart>
      <c:lineChart>
        <c:grouping val="standard"/>
        <c:varyColors val="0"/>
        <c:ser>
          <c:idx val="0"/>
          <c:order val="0"/>
          <c:tx>
            <c:v>Patients</c:v>
          </c:tx>
          <c:marker>
            <c:symbol val="diamond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'Chart Data'!$K$5:$K$36</c:f>
                <c:numCache>
                  <c:formatCode>General</c:formatCode>
                  <c:ptCount val="32"/>
                  <c:pt idx="0">
                    <c:v>0.88453900000000019</c:v>
                  </c:pt>
                  <c:pt idx="1">
                    <c:v>0.7384533333333323</c:v>
                  </c:pt>
                  <c:pt idx="2">
                    <c:v>0.8763776666666665</c:v>
                  </c:pt>
                  <c:pt idx="3">
                    <c:v>0.89600100000000005</c:v>
                  </c:pt>
                  <c:pt idx="5">
                    <c:v>0.72646666666666704</c:v>
                  </c:pt>
                  <c:pt idx="6">
                    <c:v>0.77125100000000302</c:v>
                  </c:pt>
                  <c:pt idx="7">
                    <c:v>0.82387466666666498</c:v>
                  </c:pt>
                  <c:pt idx="8">
                    <c:v>0.69145199999999996</c:v>
                  </c:pt>
                  <c:pt idx="10">
                    <c:v>0.84649566666666765</c:v>
                  </c:pt>
                  <c:pt idx="11">
                    <c:v>0.81601366666666664</c:v>
                  </c:pt>
                  <c:pt idx="12">
                    <c:v>0.76473000000000013</c:v>
                  </c:pt>
                  <c:pt idx="13">
                    <c:v>1.1690356666666659</c:v>
                  </c:pt>
                  <c:pt idx="15">
                    <c:v>0.80931766666666682</c:v>
                  </c:pt>
                  <c:pt idx="16">
                    <c:v>0.72310233333333329</c:v>
                  </c:pt>
                  <c:pt idx="17">
                    <c:v>0.77202099999999874</c:v>
                  </c:pt>
                  <c:pt idx="18">
                    <c:v>0.72665599999999841</c:v>
                  </c:pt>
                  <c:pt idx="20">
                    <c:v>1.3268084999999985</c:v>
                  </c:pt>
                  <c:pt idx="21">
                    <c:v>1.1076800000000002</c:v>
                  </c:pt>
                  <c:pt idx="22">
                    <c:v>1.3145664999999997</c:v>
                  </c:pt>
                  <c:pt idx="23">
                    <c:v>1.344001500000001</c:v>
                  </c:pt>
                  <c:pt idx="25">
                    <c:v>0.76320399999999999</c:v>
                  </c:pt>
                  <c:pt idx="26">
                    <c:v>0.78397533333333413</c:v>
                  </c:pt>
                  <c:pt idx="27">
                    <c:v>0.8195710000000016</c:v>
                  </c:pt>
                  <c:pt idx="28">
                    <c:v>0.74291966666666731</c:v>
                  </c:pt>
                  <c:pt idx="30">
                    <c:v>0.76322199999999896</c:v>
                  </c:pt>
                  <c:pt idx="31">
                    <c:v>0.75364066666666574</c:v>
                  </c:pt>
                </c:numCache>
              </c:numRef>
            </c:plus>
            <c:minus>
              <c:numRef>
                <c:f>'Chart Data'!$J$5:$J$36</c:f>
                <c:numCache>
                  <c:formatCode>General</c:formatCode>
                  <c:ptCount val="32"/>
                  <c:pt idx="0">
                    <c:v>0.90793966666666748</c:v>
                  </c:pt>
                  <c:pt idx="1">
                    <c:v>0.73419533333333398</c:v>
                  </c:pt>
                  <c:pt idx="2">
                    <c:v>0.87618999999999936</c:v>
                  </c:pt>
                  <c:pt idx="3">
                    <c:v>0.8948146666666652</c:v>
                  </c:pt>
                  <c:pt idx="5">
                    <c:v>0.73042833333333235</c:v>
                  </c:pt>
                  <c:pt idx="6">
                    <c:v>0.74876266666666424</c:v>
                  </c:pt>
                  <c:pt idx="7">
                    <c:v>0.79588000000000036</c:v>
                  </c:pt>
                  <c:pt idx="8">
                    <c:v>0.70298566666666673</c:v>
                  </c:pt>
                  <c:pt idx="10">
                    <c:v>0.82479833333333197</c:v>
                  </c:pt>
                  <c:pt idx="11">
                    <c:v>0.817222000000001</c:v>
                  </c:pt>
                  <c:pt idx="12">
                    <c:v>0.76378700000000066</c:v>
                  </c:pt>
                  <c:pt idx="13">
                    <c:v>1.1420570000000012</c:v>
                  </c:pt>
                  <c:pt idx="15">
                    <c:v>0.81857266666666639</c:v>
                  </c:pt>
                  <c:pt idx="16">
                    <c:v>0.73104233333333468</c:v>
                  </c:pt>
                  <c:pt idx="17">
                    <c:v>0.76725000000000065</c:v>
                  </c:pt>
                  <c:pt idx="18">
                    <c:v>0.73787000000000091</c:v>
                  </c:pt>
                  <c:pt idx="20">
                    <c:v>1.3619095000000012</c:v>
                  </c:pt>
                  <c:pt idx="21">
                    <c:v>1.1012930000000001</c:v>
                  </c:pt>
                  <c:pt idx="22">
                    <c:v>1.3142849999999999</c:v>
                  </c:pt>
                  <c:pt idx="23">
                    <c:v>1.3422219999999996</c:v>
                  </c:pt>
                  <c:pt idx="25">
                    <c:v>0.77192400000000028</c:v>
                  </c:pt>
                  <c:pt idx="26">
                    <c:v>0.78358099999999808</c:v>
                  </c:pt>
                  <c:pt idx="27">
                    <c:v>0.81242866666666558</c:v>
                  </c:pt>
                  <c:pt idx="28">
                    <c:v>0.73443800000000081</c:v>
                  </c:pt>
                  <c:pt idx="30">
                    <c:v>0.75364066666666574</c:v>
                  </c:pt>
                  <c:pt idx="31">
                    <c:v>0.76322200000000073</c:v>
                  </c:pt>
                </c:numCache>
              </c:numRef>
            </c:minus>
          </c:errBars>
          <c:cat>
            <c:strRef>
              <c:f>'Chart Data'!$A$81:$A$112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$4,000 </c:v>
                </c:pt>
                <c:pt idx="21">
                  <c:v>$10,000 </c:v>
                </c:pt>
                <c:pt idx="22">
                  <c:v>$20,000 </c:v>
                </c:pt>
                <c:pt idx="23">
                  <c:v>$40,000 </c:v>
                </c:pt>
                <c:pt idx="25">
                  <c:v>Patient's medisave account</c:v>
                </c:pt>
                <c:pt idx="26">
                  <c:v>Family member's medisave account</c:v>
                </c:pt>
                <c:pt idx="27">
                  <c:v>Patient's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'Chart Data'!$F$5:$F$36</c:f>
              <c:numCache>
                <c:formatCode>0.00</c:formatCode>
                <c:ptCount val="32"/>
                <c:pt idx="0">
                  <c:v>17.271700666666668</c:v>
                </c:pt>
                <c:pt idx="1">
                  <c:v>16.496358000000001</c:v>
                </c:pt>
                <c:pt idx="2">
                  <c:v>16.303697333333332</c:v>
                </c:pt>
                <c:pt idx="3">
                  <c:v>13.928243999999999</c:v>
                </c:pt>
                <c:pt idx="5">
                  <c:v>15.938907333333333</c:v>
                </c:pt>
                <c:pt idx="6">
                  <c:v>16.009684666666665</c:v>
                </c:pt>
                <c:pt idx="7">
                  <c:v>16.722664333333334</c:v>
                </c:pt>
                <c:pt idx="8">
                  <c:v>15.328743666666666</c:v>
                </c:pt>
                <c:pt idx="10">
                  <c:v>15.248583999999999</c:v>
                </c:pt>
                <c:pt idx="11">
                  <c:v>14.494996</c:v>
                </c:pt>
                <c:pt idx="12">
                  <c:v>16.210899000000001</c:v>
                </c:pt>
                <c:pt idx="13">
                  <c:v>18.045521000000001</c:v>
                </c:pt>
                <c:pt idx="15">
                  <c:v>14.271272</c:v>
                </c:pt>
                <c:pt idx="16">
                  <c:v>16.111236333333334</c:v>
                </c:pt>
                <c:pt idx="17">
                  <c:v>16.907578000000001</c:v>
                </c:pt>
                <c:pt idx="18">
                  <c:v>16.709914000000001</c:v>
                </c:pt>
                <c:pt idx="20">
                  <c:v>18.783340333333335</c:v>
                </c:pt>
                <c:pt idx="21">
                  <c:v>16.879583666666665</c:v>
                </c:pt>
                <c:pt idx="22">
                  <c:v>15.975902</c:v>
                </c:pt>
                <c:pt idx="23">
                  <c:v>12.361173333333333</c:v>
                </c:pt>
                <c:pt idx="25">
                  <c:v>15.187609</c:v>
                </c:pt>
                <c:pt idx="26">
                  <c:v>17.228580999999998</c:v>
                </c:pt>
                <c:pt idx="27">
                  <c:v>15.793020333333333</c:v>
                </c:pt>
                <c:pt idx="28">
                  <c:v>15.790789666666667</c:v>
                </c:pt>
                <c:pt idx="30">
                  <c:v>18.3538</c:v>
                </c:pt>
                <c:pt idx="31">
                  <c:v>13.6462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E4-4EEB-8B82-DCE4CE692C5C}"/>
            </c:ext>
          </c:extLst>
        </c:ser>
        <c:ser>
          <c:idx val="1"/>
          <c:order val="1"/>
          <c:tx>
            <c:v>Caregivers</c:v>
          </c:tx>
          <c:marker>
            <c:symbol val="square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'Chart Data'!$K$43:$K$74</c:f>
                <c:numCache>
                  <c:formatCode>General</c:formatCode>
                  <c:ptCount val="32"/>
                  <c:pt idx="0">
                    <c:v>1.0977077999999993</c:v>
                  </c:pt>
                  <c:pt idx="1">
                    <c:v>0.86753977333333321</c:v>
                  </c:pt>
                  <c:pt idx="2">
                    <c:v>0.91334497333333342</c:v>
                  </c:pt>
                  <c:pt idx="3">
                    <c:v>1.2808848266666666</c:v>
                  </c:pt>
                  <c:pt idx="5">
                    <c:v>0.77134623999999974</c:v>
                  </c:pt>
                  <c:pt idx="6">
                    <c:v>0.78281289333333337</c:v>
                  </c:pt>
                  <c:pt idx="7">
                    <c:v>0.8832067066666669</c:v>
                  </c:pt>
                  <c:pt idx="8">
                    <c:v>0.7166171600000002</c:v>
                  </c:pt>
                  <c:pt idx="10">
                    <c:v>0.87874835999999945</c:v>
                  </c:pt>
                  <c:pt idx="11">
                    <c:v>0.8716701466666672</c:v>
                  </c:pt>
                  <c:pt idx="12">
                    <c:v>0.86960822666666626</c:v>
                  </c:pt>
                  <c:pt idx="13">
                    <c:v>1.2317273733333334</c:v>
                  </c:pt>
                  <c:pt idx="15">
                    <c:v>0.88941598666666666</c:v>
                  </c:pt>
                  <c:pt idx="16">
                    <c:v>0.78484280000000073</c:v>
                  </c:pt>
                  <c:pt idx="17">
                    <c:v>0.77593394666666615</c:v>
                  </c:pt>
                  <c:pt idx="18">
                    <c:v>0.76715837333333337</c:v>
                  </c:pt>
                  <c:pt idx="20">
                    <c:v>0.60995425115981572</c:v>
                  </c:pt>
                  <c:pt idx="21">
                    <c:v>0.19275603016701481</c:v>
                  </c:pt>
                  <c:pt idx="22">
                    <c:v>5.2810267764620278E-3</c:v>
                  </c:pt>
                  <c:pt idx="23">
                    <c:v>0.79742925455036895</c:v>
                  </c:pt>
                  <c:pt idx="25">
                    <c:v>0.77543218666666647</c:v>
                  </c:pt>
                  <c:pt idx="26">
                    <c:v>0.85368975999999996</c:v>
                  </c:pt>
                  <c:pt idx="27">
                    <c:v>0.88697448000000012</c:v>
                  </c:pt>
                  <c:pt idx="28">
                    <c:v>0.75373041333333379</c:v>
                  </c:pt>
                  <c:pt idx="30">
                    <c:v>0.78160879999999988</c:v>
                  </c:pt>
                  <c:pt idx="31">
                    <c:v>0.78160879999999988</c:v>
                  </c:pt>
                </c:numCache>
              </c:numRef>
            </c:plus>
            <c:minus>
              <c:numRef>
                <c:f>'Chart Data'!$J$43:$J$74</c:f>
                <c:numCache>
                  <c:formatCode>General</c:formatCode>
                  <c:ptCount val="32"/>
                  <c:pt idx="0">
                    <c:v>1.0977078000000002</c:v>
                  </c:pt>
                  <c:pt idx="1">
                    <c:v>0.86753977333333321</c:v>
                  </c:pt>
                  <c:pt idx="2">
                    <c:v>0.91334497333333342</c:v>
                  </c:pt>
                  <c:pt idx="3">
                    <c:v>1.2808848266666675</c:v>
                  </c:pt>
                  <c:pt idx="5">
                    <c:v>0.77134623999999974</c:v>
                  </c:pt>
                  <c:pt idx="6">
                    <c:v>0.78281289333333337</c:v>
                  </c:pt>
                  <c:pt idx="7">
                    <c:v>0.8832067066666669</c:v>
                  </c:pt>
                  <c:pt idx="8">
                    <c:v>0.7166171600000002</c:v>
                  </c:pt>
                  <c:pt idx="10">
                    <c:v>0.87874836000000034</c:v>
                  </c:pt>
                  <c:pt idx="11">
                    <c:v>0.87167014666666631</c:v>
                  </c:pt>
                  <c:pt idx="12">
                    <c:v>0.86960822666666715</c:v>
                  </c:pt>
                  <c:pt idx="13">
                    <c:v>1.2317273733333325</c:v>
                  </c:pt>
                  <c:pt idx="15">
                    <c:v>0.8894159866666671</c:v>
                  </c:pt>
                  <c:pt idx="16">
                    <c:v>0.78484279999999984</c:v>
                  </c:pt>
                  <c:pt idx="17">
                    <c:v>0.77593394666666704</c:v>
                  </c:pt>
                  <c:pt idx="18">
                    <c:v>0.76715837333333337</c:v>
                  </c:pt>
                  <c:pt idx="20">
                    <c:v>0.60995425115981661</c:v>
                  </c:pt>
                  <c:pt idx="21">
                    <c:v>0.19275603016701481</c:v>
                  </c:pt>
                  <c:pt idx="22">
                    <c:v>5.2810267764611396E-3</c:v>
                  </c:pt>
                  <c:pt idx="23">
                    <c:v>0.79742925455036939</c:v>
                  </c:pt>
                  <c:pt idx="25">
                    <c:v>0.77543218666666647</c:v>
                  </c:pt>
                  <c:pt idx="26">
                    <c:v>0.85368975999999996</c:v>
                  </c:pt>
                  <c:pt idx="27">
                    <c:v>0.88697447999999968</c:v>
                  </c:pt>
                  <c:pt idx="28">
                    <c:v>0.7537304133333329</c:v>
                  </c:pt>
                  <c:pt idx="30">
                    <c:v>0.78160879999999988</c:v>
                  </c:pt>
                  <c:pt idx="31">
                    <c:v>0.78160879999999988</c:v>
                  </c:pt>
                </c:numCache>
              </c:numRef>
            </c:minus>
          </c:errBars>
          <c:cat>
            <c:strRef>
              <c:f>'Chart Data'!$A$81:$A$112</c:f>
              <c:strCache>
                <c:ptCount val="32"/>
                <c:pt idx="0">
                  <c:v>No pain</c:v>
                </c:pt>
                <c:pt idx="1">
                  <c:v>Mild  pain</c:v>
                </c:pt>
                <c:pt idx="2">
                  <c:v>Moderate pain</c:v>
                </c:pt>
                <c:pt idx="3">
                  <c:v>Severe  pain</c:v>
                </c:pt>
                <c:pt idx="5">
                  <c:v>10 hrs/week</c:v>
                </c:pt>
                <c:pt idx="6">
                  <c:v>16 hrs/week</c:v>
                </c:pt>
                <c:pt idx="7">
                  <c:v>24 hrs/week</c:v>
                </c:pt>
                <c:pt idx="8">
                  <c:v>40 hrs/week</c:v>
                </c:pt>
                <c:pt idx="10">
                  <c:v>4 months</c:v>
                </c:pt>
                <c:pt idx="11">
                  <c:v>6 months</c:v>
                </c:pt>
                <c:pt idx="12">
                  <c:v>10 months</c:v>
                </c:pt>
                <c:pt idx="13">
                  <c:v>16 months</c:v>
                </c:pt>
                <c:pt idx="15">
                  <c:v>Poor</c:v>
                </c:pt>
                <c:pt idx="16">
                  <c:v>Fair</c:v>
                </c:pt>
                <c:pt idx="17">
                  <c:v>Good</c:v>
                </c:pt>
                <c:pt idx="18">
                  <c:v>Very Good</c:v>
                </c:pt>
                <c:pt idx="20">
                  <c:v>$4,000 </c:v>
                </c:pt>
                <c:pt idx="21">
                  <c:v>$10,000 </c:v>
                </c:pt>
                <c:pt idx="22">
                  <c:v>$20,000 </c:v>
                </c:pt>
                <c:pt idx="23">
                  <c:v>$40,000 </c:v>
                </c:pt>
                <c:pt idx="25">
                  <c:v>Patient's medisave account</c:v>
                </c:pt>
                <c:pt idx="26">
                  <c:v>Family member's medisave account</c:v>
                </c:pt>
                <c:pt idx="27">
                  <c:v>Patient's out-of-pocket</c:v>
                </c:pt>
                <c:pt idx="28">
                  <c:v>Family member's out-of-pocket</c:v>
                </c:pt>
                <c:pt idx="30">
                  <c:v>Home</c:v>
                </c:pt>
                <c:pt idx="31">
                  <c:v>Institution </c:v>
                </c:pt>
              </c:strCache>
            </c:strRef>
          </c:cat>
          <c:val>
            <c:numRef>
              <c:f>'Chart Data'!$F$43:$F$74</c:f>
              <c:numCache>
                <c:formatCode>0.00</c:formatCode>
                <c:ptCount val="32"/>
                <c:pt idx="0">
                  <c:v>7.0239183333333335</c:v>
                </c:pt>
                <c:pt idx="1">
                  <c:v>6.4042370000000002</c:v>
                </c:pt>
                <c:pt idx="2">
                  <c:v>5.3293290000000004</c:v>
                </c:pt>
                <c:pt idx="3">
                  <c:v>1.2425166666666665</c:v>
                </c:pt>
                <c:pt idx="5">
                  <c:v>4.3154279999999998</c:v>
                </c:pt>
                <c:pt idx="6">
                  <c:v>4.9283436666666667</c:v>
                </c:pt>
                <c:pt idx="7">
                  <c:v>6.0500660000000002</c:v>
                </c:pt>
                <c:pt idx="8">
                  <c:v>4.7061626666666667</c:v>
                </c:pt>
                <c:pt idx="10">
                  <c:v>3.021949666666667</c:v>
                </c:pt>
                <c:pt idx="11">
                  <c:v>3.3722336666666664</c:v>
                </c:pt>
                <c:pt idx="12">
                  <c:v>5.9184143333333337</c:v>
                </c:pt>
                <c:pt idx="13">
                  <c:v>7.687402333333333</c:v>
                </c:pt>
                <c:pt idx="15">
                  <c:v>2.6310319999999998</c:v>
                </c:pt>
                <c:pt idx="16">
                  <c:v>5.4232656666666665</c:v>
                </c:pt>
                <c:pt idx="17">
                  <c:v>5.9660093333333339</c:v>
                </c:pt>
                <c:pt idx="18">
                  <c:v>5.9796930000000001</c:v>
                </c:pt>
                <c:pt idx="20">
                  <c:v>6.4049320000000005</c:v>
                </c:pt>
                <c:pt idx="21">
                  <c:v>5.4439826666666669</c:v>
                </c:pt>
                <c:pt idx="22">
                  <c:v>4.9878359999999997</c:v>
                </c:pt>
                <c:pt idx="23">
                  <c:v>3.1632493333333334</c:v>
                </c:pt>
                <c:pt idx="25">
                  <c:v>4.8926453333333333</c:v>
                </c:pt>
                <c:pt idx="26">
                  <c:v>5.8472059999999999</c:v>
                </c:pt>
                <c:pt idx="27">
                  <c:v>4.6781569999999997</c:v>
                </c:pt>
                <c:pt idx="28">
                  <c:v>4.5819916666666662</c:v>
                </c:pt>
                <c:pt idx="30">
                  <c:v>7.5742943333333335</c:v>
                </c:pt>
                <c:pt idx="31">
                  <c:v>2.4257056666666665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AE4-4EEB-8B82-DCE4CE692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0774976"/>
        <c:axId val="340776152"/>
      </c:lineChart>
      <c:catAx>
        <c:axId val="3407749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15875">
            <a:solidFill>
              <a:schemeClr val="bg1">
                <a:lumMod val="50000"/>
              </a:schemeClr>
            </a:solidFill>
          </a:ln>
        </c:spPr>
        <c:txPr>
          <a:bodyPr/>
          <a:lstStyle/>
          <a:p>
            <a:pPr>
              <a:defRPr sz="1200" baseline="0"/>
            </a:pPr>
            <a:endParaRPr lang="en-US"/>
          </a:p>
        </c:txPr>
        <c:crossAx val="340776152"/>
        <c:crosses val="autoZero"/>
        <c:auto val="1"/>
        <c:lblAlgn val="ctr"/>
        <c:lblOffset val="100"/>
        <c:noMultiLvlLbl val="0"/>
      </c:catAx>
      <c:valAx>
        <c:axId val="340776152"/>
        <c:scaling>
          <c:orientation val="minMax"/>
          <c:max val="21"/>
        </c:scaling>
        <c:delete val="0"/>
        <c:axPos val="l"/>
        <c:numFmt formatCode="0.00" sourceLinked="1"/>
        <c:majorTickMark val="none"/>
        <c:minorTickMark val="none"/>
        <c:tickLblPos val="none"/>
        <c:spPr>
          <a:ln>
            <a:noFill/>
          </a:ln>
        </c:spPr>
        <c:crossAx val="340774976"/>
        <c:crosses val="autoZero"/>
        <c:crossBetween val="between"/>
      </c:valAx>
      <c:spPr>
        <a:noFill/>
        <a:ln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2575233246276314"/>
          <c:y val="0.15060444672814133"/>
          <c:w val="0.13761738303352225"/>
          <c:h val="0.4651017942450838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25472971982881E-2"/>
          <c:y val="0.11618122341971972"/>
          <c:w val="0.88194510387793812"/>
          <c:h val="0.75538571309850933"/>
        </c:manualLayout>
      </c:layout>
      <c:barChart>
        <c:barDir val="col"/>
        <c:grouping val="clustered"/>
        <c:varyColors val="0"/>
        <c:ser>
          <c:idx val="0"/>
          <c:order val="0"/>
          <c:tx>
            <c:v>Without Cognitive Impairment</c:v>
          </c:tx>
          <c:invertIfNegative val="0"/>
          <c:cat>
            <c:strRef>
              <c:f>'Table 1 - All'!$E$6:$E$20</c:f>
              <c:strCache>
                <c:ptCount val="15"/>
                <c:pt idx="0">
                  <c:v>35yr</c:v>
                </c:pt>
                <c:pt idx="1">
                  <c:v>55yr</c:v>
                </c:pt>
                <c:pt idx="2">
                  <c:v>75yr</c:v>
                </c:pt>
                <c:pt idx="4">
                  <c:v>4mo</c:v>
                </c:pt>
                <c:pt idx="5">
                  <c:v>12mo</c:v>
                </c:pt>
                <c:pt idx="6">
                  <c:v>24mo</c:v>
                </c:pt>
                <c:pt idx="8">
                  <c:v>1%</c:v>
                </c:pt>
                <c:pt idx="9">
                  <c:v>5%</c:v>
                </c:pt>
                <c:pt idx="10">
                  <c:v>10%</c:v>
                </c:pt>
                <c:pt idx="12">
                  <c:v>$10K</c:v>
                </c:pt>
                <c:pt idx="13">
                  <c:v>$55K</c:v>
                </c:pt>
                <c:pt idx="14">
                  <c:v>$100K</c:v>
                </c:pt>
              </c:strCache>
            </c:strRef>
          </c:cat>
          <c:val>
            <c:numRef>
              <c:f>'Table 1 - All'!$G$6:$G$20</c:f>
              <c:numCache>
                <c:formatCode>0%</c:formatCode>
                <c:ptCount val="15"/>
                <c:pt idx="0">
                  <c:v>0.73897058823529316</c:v>
                </c:pt>
                <c:pt idx="1">
                  <c:v>0.58210784313725494</c:v>
                </c:pt>
                <c:pt idx="2">
                  <c:v>0.43504901960784331</c:v>
                </c:pt>
                <c:pt idx="4">
                  <c:v>0.33210784313725483</c:v>
                </c:pt>
                <c:pt idx="5">
                  <c:v>0.65686274509803921</c:v>
                </c:pt>
                <c:pt idx="6">
                  <c:v>0.76715686274509753</c:v>
                </c:pt>
                <c:pt idx="8">
                  <c:v>0.42769607843137225</c:v>
                </c:pt>
                <c:pt idx="9">
                  <c:v>0.62009803921568596</c:v>
                </c:pt>
                <c:pt idx="10">
                  <c:v>0.7083333333333327</c:v>
                </c:pt>
                <c:pt idx="12">
                  <c:v>0.71323529411764619</c:v>
                </c:pt>
                <c:pt idx="13">
                  <c:v>0.61887254901960775</c:v>
                </c:pt>
                <c:pt idx="14">
                  <c:v>0.42401960784313675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A-40DB-8BC5-7405F560C1FB}"/>
            </c:ext>
          </c:extLst>
        </c:ser>
        <c:ser>
          <c:idx val="1"/>
          <c:order val="1"/>
          <c:tx>
            <c:v>With Cognitive Impairment</c:v>
          </c:tx>
          <c:invertIfNegative val="0"/>
          <c:val>
            <c:numRef>
              <c:f>'Table 1 - All'!$I$6:$I$20</c:f>
              <c:numCache>
                <c:formatCode>0%</c:formatCode>
                <c:ptCount val="15"/>
                <c:pt idx="0">
                  <c:v>0.20343137254901961</c:v>
                </c:pt>
                <c:pt idx="1">
                  <c:v>0.13970588235294115</c:v>
                </c:pt>
                <c:pt idx="2">
                  <c:v>8.4558823529411728E-2</c:v>
                </c:pt>
                <c:pt idx="4">
                  <c:v>6.8627450980392163E-2</c:v>
                </c:pt>
                <c:pt idx="5">
                  <c:v>0.17156862745098045</c:v>
                </c:pt>
                <c:pt idx="6">
                  <c:v>0.1875</c:v>
                </c:pt>
                <c:pt idx="8">
                  <c:v>7.5980392156862739E-2</c:v>
                </c:pt>
                <c:pt idx="9">
                  <c:v>0.19362745098039214</c:v>
                </c:pt>
                <c:pt idx="10">
                  <c:v>0.15808823529411761</c:v>
                </c:pt>
                <c:pt idx="12">
                  <c:v>0.18995098039215691</c:v>
                </c:pt>
                <c:pt idx="13">
                  <c:v>0.14583333333333329</c:v>
                </c:pt>
                <c:pt idx="14">
                  <c:v>9.1911764705882346E-2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AA-40DB-8BC5-7405F560C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0778112"/>
        <c:axId val="340776544"/>
      </c:barChart>
      <c:catAx>
        <c:axId val="340778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0776544"/>
        <c:crosses val="autoZero"/>
        <c:auto val="1"/>
        <c:lblAlgn val="ctr"/>
        <c:lblOffset val="100"/>
        <c:noMultiLvlLbl val="0"/>
      </c:catAx>
      <c:valAx>
        <c:axId val="3407765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40778112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15890028684828147"/>
          <c:y val="1.0641042902202429E-2"/>
          <c:w val="0.73173496501791768"/>
          <c:h val="6.4808486863782266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0.10955</cdr:x>
      <cdr:y>0.17578</cdr:y>
    </cdr:from>
    <cdr:to>
      <cdr:x>0.18348</cdr:x>
      <cdr:y>0.20167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8761" y="1068457"/>
          <a:ext cx="687456" cy="157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0.12381</cdr:x>
      <cdr:y>0.29433</cdr:y>
    </cdr:from>
    <cdr:to>
      <cdr:x>0.20486</cdr:x>
      <cdr:y>0.32295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51283" y="1789043"/>
          <a:ext cx="753717" cy="173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100" b="0" i="0" baseline="0">
            <a:latin typeface="+mn-lt"/>
            <a:ea typeface="+mn-ea"/>
            <a:cs typeface="+mn-cs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100" b="0" i="0" baseline="0">
            <a:latin typeface="+mn-lt"/>
            <a:ea typeface="+mn-ea"/>
            <a:cs typeface="+mn-cs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100" b="0" i="0" baseline="0">
            <a:latin typeface="+mn-lt"/>
            <a:ea typeface="+mn-ea"/>
            <a:cs typeface="+mn-cs"/>
          </a:endParaRPr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0.07787</cdr:x>
      <cdr:y>0.62025</cdr:y>
    </cdr:from>
    <cdr:to>
      <cdr:x>0.15892</cdr:x>
      <cdr:y>0.64886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48072" y="3528392"/>
          <a:ext cx="674496" cy="162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b="1" i="0" baseline="0" dirty="0">
              <a:latin typeface="+mn-lt"/>
            </a:rPr>
            <a:t>Pain</a:t>
          </a:r>
          <a:endParaRPr lang="en-US" sz="1400" b="0" i="0" baseline="0" dirty="0">
            <a:latin typeface="+mn-lt"/>
            <a:ea typeface="+mn-ea"/>
            <a:cs typeface="+mn-cs"/>
          </a:endParaRP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400" b="1" i="0" baseline="0" dirty="0">
            <a:latin typeface="+mn-lt"/>
            <a:ea typeface="+mn-ea"/>
            <a:cs typeface="+mn-cs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400" b="0" i="0" baseline="0" dirty="0">
            <a:latin typeface="+mn-lt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400" b="0" i="0" baseline="0" dirty="0">
            <a:latin typeface="+mn-lt"/>
          </a:endParaRPr>
        </a:p>
        <a:p xmlns:a="http://schemas.openxmlformats.org/drawingml/2006/main">
          <a:endParaRPr lang="en-US" sz="1400" dirty="0">
            <a:latin typeface="+mn-lt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0.00262</cdr:x>
      <cdr:y>0.00401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0.00262</cdr:x>
      <cdr:y>0.00401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0.00262</cdr:x>
      <cdr:y>0.00401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0.18171</cdr:x>
      <cdr:y>0.55696</cdr:y>
    </cdr:from>
    <cdr:to>
      <cdr:x>0.28592</cdr:x>
      <cdr:y>0.60402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3168352"/>
          <a:ext cx="867234" cy="2677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Amount of care</a:t>
          </a:r>
        </a:p>
      </cdr:txBody>
    </cdr:sp>
  </cdr:relSizeAnchor>
  <cdr:relSizeAnchor xmlns:cdr="http://schemas.openxmlformats.org/drawingml/2006/chartDrawing">
    <cdr:from>
      <cdr:x>0.37207</cdr:x>
      <cdr:y>0.62025</cdr:y>
    </cdr:from>
    <cdr:to>
      <cdr:x>0.4362</cdr:x>
      <cdr:y>0.66459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096344" y="3528392"/>
          <a:ext cx="533689" cy="2522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Survival</a:t>
          </a:r>
        </a:p>
      </cdr:txBody>
    </cdr:sp>
  </cdr:relSizeAnchor>
  <cdr:relSizeAnchor xmlns:cdr="http://schemas.openxmlformats.org/drawingml/2006/chartDrawing">
    <cdr:from>
      <cdr:x>0.49321</cdr:x>
      <cdr:y>0.55696</cdr:y>
    </cdr:from>
    <cdr:to>
      <cdr:x>0.59564</cdr:x>
      <cdr:y>0.60266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104456" y="3168352"/>
          <a:ext cx="852421" cy="259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Quality of care</a:t>
          </a:r>
        </a:p>
      </cdr:txBody>
    </cdr:sp>
  </cdr:relSizeAnchor>
  <cdr:relSizeAnchor xmlns:cdr="http://schemas.openxmlformats.org/drawingml/2006/chartDrawing">
    <cdr:from>
      <cdr:x>0.77875</cdr:x>
      <cdr:y>0.55696</cdr:y>
    </cdr:from>
    <cdr:to>
      <cdr:x>0.87495</cdr:x>
      <cdr:y>0.60129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480720" y="3168352"/>
          <a:ext cx="800574" cy="252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Payment type</a:t>
          </a:r>
        </a:p>
      </cdr:txBody>
    </cdr:sp>
  </cdr:relSizeAnchor>
  <cdr:relSizeAnchor xmlns:cdr="http://schemas.openxmlformats.org/drawingml/2006/chartDrawing">
    <cdr:from>
      <cdr:x>0.85662</cdr:x>
      <cdr:y>0.62025</cdr:y>
    </cdr:from>
    <cdr:to>
      <cdr:x>0.95347</cdr:x>
      <cdr:y>0.65914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128792" y="3528392"/>
          <a:ext cx="805984" cy="221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Place of death</a:t>
          </a:r>
        </a:p>
      </cdr:txBody>
    </cdr:sp>
  </cdr:relSizeAnchor>
  <cdr:relSizeAnchor xmlns:cdr="http://schemas.openxmlformats.org/drawingml/2006/chartDrawing">
    <cdr:from>
      <cdr:x>0.64896</cdr:x>
      <cdr:y>0.62025</cdr:y>
    </cdr:from>
    <cdr:to>
      <cdr:x>0.74516</cdr:x>
      <cdr:y>0.66458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5400600" y="3528392"/>
          <a:ext cx="800575" cy="252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+mn-lt"/>
            </a:rPr>
            <a:t>Expected cost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0.09081</cdr:x>
      <cdr:y>0.72724</cdr:y>
    </cdr:from>
    <cdr:to>
      <cdr:x>0.83877</cdr:x>
      <cdr:y>0.79207</cdr:y>
    </cdr:to>
    <cdr:grpSp>
      <cdr:nvGrpSpPr>
        <cdr:cNvPr id="2" name="Group 1"/>
        <cdr:cNvGrpSpPr/>
      </cdr:nvGrpSpPr>
      <cdr:grpSpPr>
        <a:xfrm xmlns:a="http://schemas.openxmlformats.org/drawingml/2006/main">
          <a:off x="846974" y="4433038"/>
          <a:ext cx="6976133" cy="395184"/>
          <a:chOff x="887826" y="4469916"/>
          <a:chExt cx="6976081" cy="395187"/>
        </a:xfrm>
      </cdr:grpSpPr>
      <cdr:sp macro="" textlink="">
        <cdr:nvSpPr>
          <cdr:cNvPr id="3" name="TextBox 2"/>
          <cdr:cNvSpPr txBox="1"/>
        </cdr:nvSpPr>
        <cdr:spPr>
          <a:xfrm xmlns:a="http://schemas.openxmlformats.org/drawingml/2006/main">
            <a:off x="887826" y="4488752"/>
            <a:ext cx="749881" cy="228284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100" b="0" dirty="0">
                <a:latin typeface="Times New Roman" pitchFamily="18" charset="0"/>
                <a:cs typeface="Times New Roman" pitchFamily="18" charset="0"/>
              </a:rPr>
              <a:t>Pain</a:t>
            </a:r>
          </a:p>
        </cdr:txBody>
      </cdr:sp>
      <cdr:sp macro="" textlink="">
        <cdr:nvSpPr>
          <cdr:cNvPr id="7" name="TextBox 3"/>
          <cdr:cNvSpPr txBox="1"/>
        </cdr:nvSpPr>
        <cdr:spPr>
          <a:xfrm xmlns:a="http://schemas.openxmlformats.org/drawingml/2006/main">
            <a:off x="2716827" y="4486619"/>
            <a:ext cx="1059720" cy="23446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100">
                <a:latin typeface="Times New Roman" pitchFamily="18" charset="0"/>
                <a:cs typeface="Times New Roman" pitchFamily="18" charset="0"/>
              </a:rPr>
              <a:t>Survival</a:t>
            </a:r>
          </a:p>
        </cdr:txBody>
      </cdr:sp>
      <cdr:sp macro="" textlink="">
        <cdr:nvSpPr>
          <cdr:cNvPr id="11" name="TextBox 4"/>
          <cdr:cNvSpPr txBox="1"/>
        </cdr:nvSpPr>
        <cdr:spPr>
          <a:xfrm xmlns:a="http://schemas.openxmlformats.org/drawingml/2006/main">
            <a:off x="6823680" y="4505064"/>
            <a:ext cx="1040227" cy="29174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Place of death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cdr:txBody>
      </cdr:sp>
      <cdr:sp macro="" textlink="">
        <cdr:nvSpPr>
          <cdr:cNvPr id="12" name="TextBox 5"/>
          <cdr:cNvSpPr txBox="1"/>
        </cdr:nvSpPr>
        <cdr:spPr>
          <a:xfrm xmlns:a="http://schemas.openxmlformats.org/drawingml/2006/main">
            <a:off x="3723570" y="4469916"/>
            <a:ext cx="1030434" cy="39518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Care Quality</a:t>
            </a:r>
            <a:endParaRPr lang="en-US" sz="1100" dirty="0"/>
          </a:p>
        </cdr:txBody>
      </cdr:sp>
      <cdr:sp macro="" textlink="">
        <cdr:nvSpPr>
          <cdr:cNvPr id="13" name="TextBox 7"/>
          <cdr:cNvSpPr txBox="1"/>
        </cdr:nvSpPr>
        <cdr:spPr>
          <a:xfrm xmlns:a="http://schemas.openxmlformats.org/drawingml/2006/main">
            <a:off x="5841891" y="4494177"/>
            <a:ext cx="1161943" cy="25608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sz="1100">
                <a:latin typeface="Times New Roman" pitchFamily="18" charset="0"/>
                <a:cs typeface="Times New Roman" pitchFamily="18" charset="0"/>
              </a:rPr>
              <a:t>Payment</a:t>
            </a:r>
            <a:r>
              <a:rPr lang="en-US" sz="1100" baseline="0">
                <a:latin typeface="Times New Roman" pitchFamily="18" charset="0"/>
                <a:cs typeface="Times New Roman" pitchFamily="18" charset="0"/>
              </a:rPr>
              <a:t> source</a:t>
            </a:r>
            <a:endParaRPr lang="en-US" sz="1100">
              <a:latin typeface="Times New Roman" pitchFamily="18" charset="0"/>
              <a:cs typeface="Times New Roman" pitchFamily="18" charset="0"/>
            </a:endParaRPr>
          </a:p>
        </cdr:txBody>
      </cdr:sp>
      <cdr:sp macro="" textlink="">
        <cdr:nvSpPr>
          <cdr:cNvPr id="15" name="TextBox 1"/>
          <cdr:cNvSpPr txBox="1"/>
        </cdr:nvSpPr>
        <cdr:spPr>
          <a:xfrm xmlns:a="http://schemas.openxmlformats.org/drawingml/2006/main">
            <a:off x="4813696" y="4475098"/>
            <a:ext cx="1074270" cy="25608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Calibri"/>
              </a:defRPr>
            </a:lvl1pPr>
            <a:lvl2pPr marL="457200" indent="0">
              <a:defRPr sz="1100">
                <a:latin typeface="Calibri"/>
              </a:defRPr>
            </a:lvl2pPr>
            <a:lvl3pPr marL="914400" indent="0">
              <a:defRPr sz="1100">
                <a:latin typeface="Calibri"/>
              </a:defRPr>
            </a:lvl3pPr>
            <a:lvl4pPr marL="1371600" indent="0">
              <a:defRPr sz="1100">
                <a:latin typeface="Calibri"/>
              </a:defRPr>
            </a:lvl4pPr>
            <a:lvl5pPr marL="1828800" indent="0">
              <a:defRPr sz="1100">
                <a:latin typeface="Calibri"/>
              </a:defRPr>
            </a:lvl5pPr>
            <a:lvl6pPr marL="2286000" indent="0">
              <a:defRPr sz="1100">
                <a:latin typeface="Calibri"/>
              </a:defRPr>
            </a:lvl6pPr>
            <a:lvl7pPr marL="2743200" indent="0">
              <a:defRPr sz="1100">
                <a:latin typeface="Calibri"/>
              </a:defRPr>
            </a:lvl7pPr>
            <a:lvl8pPr marL="3200400" indent="0">
              <a:defRPr sz="1100">
                <a:latin typeface="Calibri"/>
              </a:defRPr>
            </a:lvl8pPr>
            <a:lvl9pPr marL="3657600" indent="0">
              <a:defRPr sz="1100">
                <a:latin typeface="Calibri"/>
              </a:defRPr>
            </a:lvl9pPr>
          </a:lstStyle>
          <a:p xmlns:a="http://schemas.openxmlformats.org/drawingml/2006/main"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Cost amount</a:t>
            </a:r>
          </a:p>
        </cdr:txBody>
      </cdr:sp>
      <cdr:sp macro="" textlink="">
        <cdr:nvSpPr>
          <cdr:cNvPr id="19" name="TextBox 1"/>
          <cdr:cNvSpPr txBox="1"/>
        </cdr:nvSpPr>
        <cdr:spPr>
          <a:xfrm xmlns:a="http://schemas.openxmlformats.org/drawingml/2006/main">
            <a:off x="1672776" y="4493080"/>
            <a:ext cx="1069980" cy="22834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Calibri"/>
              </a:defRPr>
            </a:lvl1pPr>
            <a:lvl2pPr marL="457200" indent="0">
              <a:defRPr sz="1100">
                <a:latin typeface="Calibri"/>
              </a:defRPr>
            </a:lvl2pPr>
            <a:lvl3pPr marL="914400" indent="0">
              <a:defRPr sz="1100">
                <a:latin typeface="Calibri"/>
              </a:defRPr>
            </a:lvl3pPr>
            <a:lvl4pPr marL="1371600" indent="0">
              <a:defRPr sz="1100">
                <a:latin typeface="Calibri"/>
              </a:defRPr>
            </a:lvl4pPr>
            <a:lvl5pPr marL="1828800" indent="0">
              <a:defRPr sz="1100">
                <a:latin typeface="Calibri"/>
              </a:defRPr>
            </a:lvl5pPr>
            <a:lvl6pPr marL="2286000" indent="0">
              <a:defRPr sz="1100">
                <a:latin typeface="Calibri"/>
              </a:defRPr>
            </a:lvl6pPr>
            <a:lvl7pPr marL="2743200" indent="0">
              <a:defRPr sz="1100">
                <a:latin typeface="Calibri"/>
              </a:defRPr>
            </a:lvl7pPr>
            <a:lvl8pPr marL="3200400" indent="0">
              <a:defRPr sz="1100">
                <a:latin typeface="Calibri"/>
              </a:defRPr>
            </a:lvl8pPr>
            <a:lvl9pPr marL="3657600" indent="0">
              <a:defRPr sz="1100">
                <a:latin typeface="Calibri"/>
              </a:defRPr>
            </a:lvl9pPr>
          </a:lstStyle>
          <a:p xmlns:a="http://schemas.openxmlformats.org/drawingml/2006/main">
            <a:pPr algn="ctr"/>
            <a:r>
              <a:rPr lang="en-US" sz="1100" b="0" dirty="0">
                <a:latin typeface="Times New Roman" pitchFamily="18" charset="0"/>
                <a:cs typeface="Times New Roman" pitchFamily="18" charset="0"/>
              </a:rPr>
              <a:t>Amount</a:t>
            </a:r>
            <a:r>
              <a:rPr lang="en-US" sz="1100" b="0" dirty="0"/>
              <a:t> of care</a:t>
            </a:r>
          </a:p>
        </cdr:txBody>
      </cdr:sp>
    </cdr:grpSp>
  </cdr:relSizeAnchor>
  <cdr:relSizeAnchor xmlns:cdr="http://schemas.openxmlformats.org/drawingml/2006/chartDrawing">
    <cdr:from>
      <cdr:x>0.08694</cdr:x>
      <cdr:y>0.54397</cdr:y>
    </cdr:from>
    <cdr:to>
      <cdr:x>0.83005</cdr:x>
      <cdr:y>0.54648</cdr:y>
    </cdr:to>
    <cdr:sp macro="" textlink="">
      <cdr:nvSpPr>
        <cdr:cNvPr id="16" name="Straight Connector 15"/>
        <cdr:cNvSpPr/>
      </cdr:nvSpPr>
      <cdr:spPr>
        <a:xfrm xmlns:a="http://schemas.openxmlformats.org/drawingml/2006/main" flipV="1">
          <a:off x="807720" y="3299460"/>
          <a:ext cx="6903720" cy="15240"/>
        </a:xfrm>
        <a:prstGeom xmlns:a="http://schemas.openxmlformats.org/drawingml/2006/main" prst="line">
          <a:avLst/>
        </a:prstGeom>
        <a:ln xmlns:a="http://schemas.openxmlformats.org/drawingml/2006/main" w="158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0.08694</cdr:x>
      <cdr:y>0.30653</cdr:y>
    </cdr:from>
    <cdr:to>
      <cdr:x>0.82923</cdr:x>
      <cdr:y>0.30779</cdr:y>
    </cdr:to>
    <cdr:sp macro="" textlink="">
      <cdr:nvSpPr>
        <cdr:cNvPr id="20" name="Straight Connector 19"/>
        <cdr:cNvSpPr/>
      </cdr:nvSpPr>
      <cdr:spPr>
        <a:xfrm xmlns:a="http://schemas.openxmlformats.org/drawingml/2006/main" flipV="1">
          <a:off x="807720" y="1859280"/>
          <a:ext cx="6896100" cy="762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ysClr val="windowText" lastClr="000000">
              <a:shade val="95000"/>
              <a:satMod val="10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0.09081</cdr:x>
      <cdr:y>0.42011</cdr:y>
    </cdr:from>
    <cdr:to>
      <cdr:x>0.83392</cdr:x>
      <cdr:y>0.42136</cdr:y>
    </cdr:to>
    <cdr:sp macro="" textlink="">
      <cdr:nvSpPr>
        <cdr:cNvPr id="22" name="Straight Connector 21"/>
        <cdr:cNvSpPr/>
      </cdr:nvSpPr>
      <cdr:spPr>
        <a:xfrm xmlns:a="http://schemas.openxmlformats.org/drawingml/2006/main" flipV="1">
          <a:off x="847016" y="2560848"/>
          <a:ext cx="6930898" cy="7619"/>
        </a:xfrm>
        <a:prstGeom xmlns:a="http://schemas.openxmlformats.org/drawingml/2006/main" prst="line">
          <a:avLst/>
        </a:prstGeom>
        <a:ln xmlns:a="http://schemas.openxmlformats.org/drawingml/2006/main" w="15875">
          <a:prstDash val="sysDot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0.08694</cdr:x>
      <cdr:y>0.18342</cdr:y>
    </cdr:from>
    <cdr:to>
      <cdr:x>0.83005</cdr:x>
      <cdr:y>0.18467</cdr:y>
    </cdr:to>
    <cdr:sp macro="" textlink="">
      <cdr:nvSpPr>
        <cdr:cNvPr id="23" name="Straight Connector 22"/>
        <cdr:cNvSpPr/>
      </cdr:nvSpPr>
      <cdr:spPr>
        <a:xfrm xmlns:a="http://schemas.openxmlformats.org/drawingml/2006/main">
          <a:off x="807720" y="1112520"/>
          <a:ext cx="6903720" cy="762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ysClr val="windowText" lastClr="000000">
              <a:shade val="95000"/>
              <a:satMod val="105000"/>
            </a:sysClr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0.08612</cdr:x>
      <cdr:y>0.07538</cdr:y>
    </cdr:from>
    <cdr:to>
      <cdr:x>0.83087</cdr:x>
      <cdr:y>0.07663</cdr:y>
    </cdr:to>
    <cdr:sp macro="" textlink="">
      <cdr:nvSpPr>
        <cdr:cNvPr id="24" name="Straight Connector 23"/>
        <cdr:cNvSpPr/>
      </cdr:nvSpPr>
      <cdr:spPr>
        <a:xfrm xmlns:a="http://schemas.openxmlformats.org/drawingml/2006/main">
          <a:off x="800100" y="457200"/>
          <a:ext cx="6918960" cy="7620"/>
        </a:xfrm>
        <a:prstGeom xmlns:a="http://schemas.openxmlformats.org/drawingml/2006/main" prst="line">
          <a:avLst/>
        </a:prstGeom>
        <a:ln xmlns:a="http://schemas.openxmlformats.org/drawingml/2006/main" w="15875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0.0574</cdr:x>
      <cdr:y>0.6</cdr:y>
    </cdr:from>
    <cdr:to>
      <cdr:x>0.903</cdr:x>
      <cdr:y>0.68333</cdr:y>
    </cdr:to>
    <cdr:grpSp>
      <cdr:nvGrpSpPr>
        <cdr:cNvPr id="2" name="Group 1"/>
        <cdr:cNvGrpSpPr/>
      </cdr:nvGrpSpPr>
      <cdr:grpSpPr>
        <a:xfrm xmlns:a="http://schemas.openxmlformats.org/drawingml/2006/main">
          <a:off x="517427" y="3456384"/>
          <a:ext cx="7622575" cy="480034"/>
          <a:chOff x="514182" y="2964356"/>
          <a:chExt cx="7622529" cy="480046"/>
        </a:xfrm>
      </cdr:grpSpPr>
      <cdr:sp macro="" textlink="">
        <cdr:nvSpPr>
          <cdr:cNvPr id="3" name="TextBox 2"/>
          <cdr:cNvSpPr txBox="1"/>
        </cdr:nvSpPr>
        <cdr:spPr>
          <a:xfrm xmlns:a="http://schemas.openxmlformats.org/drawingml/2006/main">
            <a:off x="514182" y="2964356"/>
            <a:ext cx="572234" cy="480046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b="0" dirty="0">
                <a:latin typeface="Calibri" panose="020F0502020204030204" pitchFamily="34" charset="0"/>
              </a:rPr>
              <a:t>Pain</a:t>
            </a:r>
          </a:p>
        </cdr:txBody>
      </cdr:sp>
      <cdr:sp macro="" textlink="">
        <cdr:nvSpPr>
          <cdr:cNvPr id="4" name="TextBox 3"/>
          <cdr:cNvSpPr txBox="1"/>
        </cdr:nvSpPr>
        <cdr:spPr>
          <a:xfrm xmlns:a="http://schemas.openxmlformats.org/drawingml/2006/main">
            <a:off x="1306270" y="2964356"/>
            <a:ext cx="1296144" cy="44215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dirty="0">
                <a:latin typeface="Calibri" panose="020F0502020204030204" pitchFamily="34" charset="0"/>
              </a:rPr>
              <a:t>Amount of care</a:t>
            </a:r>
          </a:p>
        </cdr:txBody>
      </cdr:sp>
      <cdr:sp macro="" textlink="">
        <cdr:nvSpPr>
          <cdr:cNvPr id="5" name="TextBox 4"/>
          <cdr:cNvSpPr txBox="1"/>
        </cdr:nvSpPr>
        <cdr:spPr>
          <a:xfrm xmlns:a="http://schemas.openxmlformats.org/drawingml/2006/main">
            <a:off x="2602414" y="2983301"/>
            <a:ext cx="792087" cy="44215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dirty="0">
                <a:latin typeface="Calibri" panose="020F0502020204030204" pitchFamily="34" charset="0"/>
              </a:rPr>
              <a:t>Survival</a:t>
            </a:r>
          </a:p>
        </cdr:txBody>
      </cdr:sp>
      <cdr:sp macro="" textlink="">
        <cdr:nvSpPr>
          <cdr:cNvPr id="6" name="TextBox 5"/>
          <cdr:cNvSpPr txBox="1"/>
        </cdr:nvSpPr>
        <cdr:spPr>
          <a:xfrm xmlns:a="http://schemas.openxmlformats.org/drawingml/2006/main">
            <a:off x="3538518" y="2964356"/>
            <a:ext cx="995911" cy="442156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dirty="0" smtClean="0">
                <a:latin typeface="Calibri" panose="020F0502020204030204" pitchFamily="34" charset="0"/>
              </a:rPr>
              <a:t>Care Quality</a:t>
            </a:r>
            <a:endParaRPr lang="en-US" sz="1200" dirty="0">
              <a:latin typeface="Calibri" panose="020F0502020204030204" pitchFamily="34" charset="0"/>
            </a:endParaRPr>
          </a:p>
        </cdr:txBody>
      </cdr:sp>
      <cdr:sp macro="" textlink="">
        <cdr:nvSpPr>
          <cdr:cNvPr id="8" name="TextBox 7"/>
          <cdr:cNvSpPr txBox="1"/>
        </cdr:nvSpPr>
        <cdr:spPr>
          <a:xfrm xmlns:a="http://schemas.openxmlformats.org/drawingml/2006/main">
            <a:off x="5698758" y="2964356"/>
            <a:ext cx="1440160" cy="442156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dirty="0">
                <a:latin typeface="Calibri" panose="020F0502020204030204" pitchFamily="34" charset="0"/>
              </a:rPr>
              <a:t>Source</a:t>
            </a:r>
            <a:r>
              <a:rPr lang="en-US" sz="1200" baseline="0" dirty="0">
                <a:latin typeface="Calibri" panose="020F0502020204030204" pitchFamily="34" charset="0"/>
              </a:rPr>
              <a:t> of payment</a:t>
            </a:r>
            <a:endParaRPr lang="en-US" sz="1200" dirty="0">
              <a:latin typeface="Calibri" panose="020F0502020204030204" pitchFamily="34" charset="0"/>
            </a:endParaRPr>
          </a:p>
        </cdr:txBody>
      </cdr:sp>
      <cdr:sp macro="" textlink="">
        <cdr:nvSpPr>
          <cdr:cNvPr id="9" name="TextBox 8"/>
          <cdr:cNvSpPr txBox="1"/>
        </cdr:nvSpPr>
        <cdr:spPr>
          <a:xfrm xmlns:a="http://schemas.openxmlformats.org/drawingml/2006/main">
            <a:off x="6994902" y="2976492"/>
            <a:ext cx="1141809" cy="45577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pPr algn="ctr"/>
            <a:r>
              <a:rPr lang="en-US" sz="1200" dirty="0">
                <a:latin typeface="Calibri" panose="020F0502020204030204" pitchFamily="34" charset="0"/>
              </a:rPr>
              <a:t>Place of death</a:t>
            </a:r>
          </a:p>
        </cdr:txBody>
      </cdr:sp>
      <cdr:sp macro="" textlink="">
        <cdr:nvSpPr>
          <cdr:cNvPr id="10" name="TextBox 1"/>
          <cdr:cNvSpPr txBox="1"/>
        </cdr:nvSpPr>
        <cdr:spPr>
          <a:xfrm xmlns:a="http://schemas.openxmlformats.org/drawingml/2006/main">
            <a:off x="4690646" y="2964356"/>
            <a:ext cx="1085764" cy="442156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Calibri"/>
              </a:defRPr>
            </a:lvl1pPr>
            <a:lvl2pPr marL="457200" indent="0">
              <a:defRPr sz="1100">
                <a:latin typeface="Calibri"/>
              </a:defRPr>
            </a:lvl2pPr>
            <a:lvl3pPr marL="914400" indent="0">
              <a:defRPr sz="1100">
                <a:latin typeface="Calibri"/>
              </a:defRPr>
            </a:lvl3pPr>
            <a:lvl4pPr marL="1371600" indent="0">
              <a:defRPr sz="1100">
                <a:latin typeface="Calibri"/>
              </a:defRPr>
            </a:lvl4pPr>
            <a:lvl5pPr marL="1828800" indent="0">
              <a:defRPr sz="1100">
                <a:latin typeface="Calibri"/>
              </a:defRPr>
            </a:lvl5pPr>
            <a:lvl6pPr marL="2286000" indent="0">
              <a:defRPr sz="1100">
                <a:latin typeface="Calibri"/>
              </a:defRPr>
            </a:lvl6pPr>
            <a:lvl7pPr marL="2743200" indent="0">
              <a:defRPr sz="1100">
                <a:latin typeface="Calibri"/>
              </a:defRPr>
            </a:lvl7pPr>
            <a:lvl8pPr marL="3200400" indent="0">
              <a:defRPr sz="1100">
                <a:latin typeface="Calibri"/>
              </a:defRPr>
            </a:lvl8pPr>
            <a:lvl9pPr marL="3657600" indent="0">
              <a:defRPr sz="1100">
                <a:latin typeface="Calibri"/>
              </a:defRPr>
            </a:lvl9pPr>
          </a:lstStyle>
          <a:p xmlns:a="http://schemas.openxmlformats.org/drawingml/2006/main">
            <a:pPr algn="ctr"/>
            <a:r>
              <a:rPr lang="en-US" sz="1200" dirty="0">
                <a:latin typeface="Calibri" panose="020F0502020204030204" pitchFamily="34" charset="0"/>
              </a:rPr>
              <a:t>Expected</a:t>
            </a:r>
            <a:r>
              <a:rPr lang="en-US" sz="1200" baseline="0" dirty="0">
                <a:latin typeface="Calibri" panose="020F0502020204030204" pitchFamily="34" charset="0"/>
              </a:rPr>
              <a:t> cost</a:t>
            </a:r>
            <a:endParaRPr lang="en-US" sz="1200" dirty="0">
              <a:latin typeface="Calibri" panose="020F0502020204030204" pitchFamily="34" charset="0"/>
            </a:endParaRPr>
          </a:p>
        </cdr:txBody>
      </cdr:sp>
    </cdr:grpSp>
  </cdr:relSizeAnchor>
  <cdr:relSizeAnchor xmlns:cdr="http://schemas.openxmlformats.org/drawingml/2006/chartDrawing">
    <cdr:from>
      <cdr:x>0.03344</cdr:x>
      <cdr:y>0.2125</cdr:y>
    </cdr:from>
    <cdr:to>
      <cdr:x>0.84116</cdr:x>
      <cdr:y>0.2125</cdr:y>
    </cdr:to>
    <cdr:cxnSp macro="">
      <cdr:nvCxnSpPr>
        <cdr:cNvPr id="7" name="Straight Connector 6"/>
        <cdr:cNvCxnSpPr/>
      </cdr:nvCxnSpPr>
      <cdr:spPr>
        <a:xfrm xmlns:a="http://schemas.openxmlformats.org/drawingml/2006/main">
          <a:off x="301432" y="1224136"/>
          <a:ext cx="7281110" cy="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0.03344</cdr:x>
      <cdr:y>0.525</cdr:y>
    </cdr:from>
    <cdr:to>
      <cdr:x>0.84116</cdr:x>
      <cdr:y>0.525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301432" y="3024336"/>
          <a:ext cx="7281111" cy="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  <a:prstDash val="sys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59A1B-14FA-4551-85FA-5917FD67494B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B11AE-CA16-4D1A-AEDB-6B9B05C73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2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0C27D-CC88-4776-8EC6-47898FFBB85D}" type="datetimeFigureOut">
              <a:rPr lang="en-SG" smtClean="0"/>
              <a:t>25/10/2016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B8F15-7F84-4FEC-8299-C065FBE0DC7B}" type="slidenum">
              <a:rPr lang="en-SG" smtClean="0"/>
              <a:t>‹#›</a:t>
            </a:fld>
            <a:endParaRPr lang="en-SG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0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4B283-0468-465C-A396-EBFDE4EB389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1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Opening Slide </a:t>
            </a:r>
          </a:p>
        </p:txBody>
      </p:sp>
    </p:spTree>
    <p:extLst>
      <p:ext uri="{BB962C8B-B14F-4D97-AF65-F5344CB8AC3E}">
        <p14:creationId xmlns:p14="http://schemas.microsoft.com/office/powerpoint/2010/main" val="2393056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55FA77-868A-4A5E-9B34-F017D997A004}" type="slidenum">
              <a:rPr lang="en-SG" smtClean="0"/>
              <a:pPr>
                <a:defRPr/>
              </a:pPr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8485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3A32-2F17-4EF7-84AE-77A579AA6788}" type="slidenum">
              <a:rPr lang="en-SG" smtClean="0"/>
              <a:pPr>
                <a:defRPr/>
              </a:pPr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10626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6D8C74-5FD8-4B69-86FA-E92480768D79}" type="slidenum">
              <a:rPr lang="en-SG" smtClean="0"/>
              <a:pPr>
                <a:defRPr/>
              </a:pPr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67060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3398F-9599-4DF2-AA71-C78CEBFE6DD3}" type="slidenum">
              <a:rPr lang="en-SG" smtClean="0"/>
              <a:pPr>
                <a:defRPr/>
              </a:pPr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76382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11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12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45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3A32-2F17-4EF7-84AE-77A579AA6788}" type="slidenum">
              <a:rPr lang="en-SG" smtClean="0"/>
              <a:pPr>
                <a:defRPr/>
              </a:pPr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2453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3398F-9599-4DF2-AA71-C78CEBFE6DD3}" type="slidenum">
              <a:rPr lang="en-SG" smtClean="0"/>
              <a:pPr>
                <a:defRPr/>
              </a:pPr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42613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16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3A32-2F17-4EF7-84AE-77A579AA6788}" type="slidenum">
              <a:rPr lang="en-SG" smtClean="0"/>
              <a:pPr>
                <a:defRPr/>
              </a:pPr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54252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283A32-2F17-4EF7-84AE-77A579AA6788}" type="slidenum">
              <a:rPr lang="en-SG" smtClean="0"/>
              <a:pPr>
                <a:defRPr/>
              </a:pPr>
              <a:t>18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04488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73398F-9599-4DF2-AA71-C78CEBFE6DD3}" type="slidenum">
              <a:rPr lang="en-SG" smtClean="0"/>
              <a:pPr>
                <a:defRPr/>
              </a:pPr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2762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21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4918EC-3E66-40B3-940C-F8A7DB44F7A7}" type="slidenum">
              <a:rPr lang="en-SG" smtClean="0"/>
              <a:pPr>
                <a:defRPr/>
              </a:pPr>
              <a:t>23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039049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24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0860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Random aspect to treatment path?</a:t>
            </a:r>
          </a:p>
          <a:p>
            <a:r>
              <a:rPr lang="en-US" dirty="0" smtClean="0"/>
              <a:t>Cognitive</a:t>
            </a:r>
            <a:r>
              <a:rPr lang="en-US" baseline="0" dirty="0" smtClean="0"/>
              <a:t> impairment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6D8C74-5FD8-4B69-86FA-E92480768D79}" type="slidenum">
              <a:rPr lang="en-SG" smtClean="0"/>
              <a:pPr>
                <a:defRPr/>
              </a:pPr>
              <a:t>25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897070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B8F15-7F84-4FEC-8299-C065FBE0DC7B}" type="slidenum">
              <a:rPr lang="en-SG" smtClean="0"/>
              <a:t>27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79228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1676400"/>
            <a:ext cx="7876713" cy="533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648200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3pPr marL="731520" indent="-182880">
              <a:buFont typeface="Calibri" panose="020F0502020204030204" pitchFamily="34" charset="0"/>
              <a:buChar char="–"/>
              <a:defRPr/>
            </a:lvl3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91440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SG" dirty="0" smtClean="0"/>
              <a:t>LCPC Strategic Plan 2014-2018</a:t>
            </a:r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24600"/>
            <a:ext cx="685800" cy="362712"/>
          </a:xfrm>
        </p:spPr>
        <p:txBody>
          <a:bodyPr/>
          <a:lstStyle>
            <a:lvl1pPr algn="ctr">
              <a:defRPr b="0">
                <a:latin typeface="Calibri" panose="020F0502020204030204" pitchFamily="34" charset="0"/>
              </a:defRPr>
            </a:lvl1pPr>
          </a:lstStyle>
          <a:p>
            <a:fld id="{407F5FB9-6160-4F02-A698-877939277F3C}" type="slidenum">
              <a:rPr lang="en-SG" smtClean="0"/>
              <a:pPr/>
              <a:t>‹#›</a:t>
            </a:fld>
            <a:endParaRPr lang="en-S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-76200" y="6324600"/>
            <a:ext cx="2590800" cy="362712"/>
          </a:xfrm>
        </p:spPr>
        <p:txBody>
          <a:bodyPr/>
          <a:lstStyle>
            <a:lvl1pPr algn="ctr">
              <a:defRPr b="0" i="1"/>
            </a:lvl1pPr>
          </a:lstStyle>
          <a:p>
            <a:r>
              <a:rPr lang="en-US" smtClean="0"/>
              <a:t>Confidential – not for circulation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8138"/>
            <a:ext cx="9144000" cy="381000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SG" dirty="0" smtClean="0"/>
              <a:t>LCPC Strategic Plan 2014-2018</a:t>
            </a:r>
            <a:endParaRPr lang="en-SG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-76200" y="6324600"/>
            <a:ext cx="2590800" cy="362712"/>
          </a:xfrm>
        </p:spPr>
        <p:txBody>
          <a:bodyPr/>
          <a:lstStyle>
            <a:lvl1pPr algn="ctr">
              <a:defRPr b="0" i="1"/>
            </a:lvl1pPr>
          </a:lstStyle>
          <a:p>
            <a:r>
              <a:rPr lang="en-US" smtClean="0"/>
              <a:t>Confidential – not for circulation</a:t>
            </a:r>
            <a:endParaRPr lang="en-S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3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2"/>
            <a:ext cx="5904391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3600" y="1532460"/>
            <a:ext cx="7772400" cy="936103"/>
          </a:xfrm>
        </p:spPr>
        <p:txBody>
          <a:bodyPr>
            <a:normAutofit/>
          </a:bodyPr>
          <a:lstStyle>
            <a:lvl1pPr>
              <a:defRPr lang="en-SG" sz="3000" b="0" i="0" u="none" strike="noStrike" baseline="0" smtClean="0">
                <a:solidFill>
                  <a:schemeClr val="tx1"/>
                </a:solidFill>
              </a:defRPr>
            </a:lvl1pPr>
          </a:lstStyle>
          <a:p>
            <a:r>
              <a:rPr lang="en-SG" sz="3000" b="0" i="0" u="none" strike="noStrike" baseline="0" dirty="0" smtClean="0">
                <a:latin typeface="ArialMT"/>
              </a:rPr>
              <a:t>PRESENTATION TITLE</a:t>
            </a:r>
            <a:endParaRPr lang="en-SG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586092" y="5232953"/>
            <a:ext cx="1872395" cy="945496"/>
            <a:chOff x="586092" y="5232953"/>
            <a:chExt cx="1872395" cy="945496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/>
            <a:srcRect t="25450" r="59865"/>
            <a:stretch/>
          </p:blipFill>
          <p:spPr bwMode="auto">
            <a:xfrm>
              <a:off x="931356" y="5373216"/>
              <a:ext cx="1181866" cy="805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5"/>
            <p:cNvGrpSpPr/>
            <p:nvPr userDrawn="1"/>
          </p:nvGrpSpPr>
          <p:grpSpPr>
            <a:xfrm>
              <a:off x="586092" y="5232953"/>
              <a:ext cx="1872395" cy="195291"/>
              <a:chOff x="586092" y="5232953"/>
              <a:chExt cx="1872395" cy="195291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19063" t="-5142" r="-1229" b="76645"/>
              <a:stretch/>
            </p:blipFill>
            <p:spPr bwMode="auto">
              <a:xfrm>
                <a:off x="923409" y="5232953"/>
                <a:ext cx="1535078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-1765" t="-5142" r="76235" b="76645"/>
              <a:stretch/>
            </p:blipFill>
            <p:spPr bwMode="auto">
              <a:xfrm>
                <a:off x="586092" y="5232953"/>
                <a:ext cx="476949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43600" y="2604654"/>
            <a:ext cx="7772400" cy="468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1442045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4016" y="1532460"/>
            <a:ext cx="7772400" cy="936103"/>
          </a:xfrm>
        </p:spPr>
        <p:txBody>
          <a:bodyPr>
            <a:normAutofit/>
          </a:bodyPr>
          <a:lstStyle>
            <a:lvl1pPr>
              <a:defRPr lang="en-SG" sz="3000" b="0" i="0" u="none" strike="noStrike" baseline="0" smtClean="0">
                <a:solidFill>
                  <a:schemeClr val="tx1"/>
                </a:solidFill>
              </a:defRPr>
            </a:lvl1pPr>
          </a:lstStyle>
          <a:p>
            <a:r>
              <a:rPr lang="en-SG" sz="3000" b="0" i="0" u="none" strike="noStrike" baseline="0" dirty="0" smtClean="0">
                <a:latin typeface="ArialMT"/>
              </a:rPr>
              <a:t>PRESENTATION TITLE</a:t>
            </a:r>
            <a:endParaRPr lang="en-SG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586092" y="5232953"/>
            <a:ext cx="1872395" cy="945496"/>
            <a:chOff x="586092" y="5232953"/>
            <a:chExt cx="1872395" cy="945496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/>
            <a:srcRect t="25450" r="59865"/>
            <a:stretch/>
          </p:blipFill>
          <p:spPr bwMode="auto">
            <a:xfrm>
              <a:off x="931356" y="5373216"/>
              <a:ext cx="1181866" cy="805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5"/>
            <p:cNvGrpSpPr/>
            <p:nvPr userDrawn="1"/>
          </p:nvGrpSpPr>
          <p:grpSpPr>
            <a:xfrm>
              <a:off x="586092" y="5232953"/>
              <a:ext cx="1872395" cy="195291"/>
              <a:chOff x="586092" y="5232953"/>
              <a:chExt cx="1872395" cy="195291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19063" t="-5142" r="-1229" b="76645"/>
              <a:stretch/>
            </p:blipFill>
            <p:spPr bwMode="auto">
              <a:xfrm>
                <a:off x="923409" y="5232953"/>
                <a:ext cx="1535078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-1765" t="-5142" r="76235" b="76645"/>
              <a:stretch/>
            </p:blipFill>
            <p:spPr bwMode="auto">
              <a:xfrm>
                <a:off x="586092" y="5232953"/>
                <a:ext cx="476949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5" b="37205"/>
          <a:stretch/>
        </p:blipFill>
        <p:spPr>
          <a:xfrm>
            <a:off x="550800" y="3204000"/>
            <a:ext cx="5302800" cy="1638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0" t="3958" r="9342" b="22500"/>
          <a:stretch/>
        </p:blipFill>
        <p:spPr>
          <a:xfrm>
            <a:off x="5903086" y="3204000"/>
            <a:ext cx="2631314" cy="1630362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43600" y="2604654"/>
            <a:ext cx="7772400" cy="468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3491099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4016" y="1532460"/>
            <a:ext cx="7772400" cy="936103"/>
          </a:xfrm>
        </p:spPr>
        <p:txBody>
          <a:bodyPr>
            <a:normAutofit/>
          </a:bodyPr>
          <a:lstStyle>
            <a:lvl1pPr>
              <a:defRPr lang="en-SG" sz="3000" b="0" i="0" u="none" strike="noStrike" baseline="0" smtClean="0">
                <a:solidFill>
                  <a:schemeClr val="tx1"/>
                </a:solidFill>
              </a:defRPr>
            </a:lvl1pPr>
          </a:lstStyle>
          <a:p>
            <a:r>
              <a:rPr lang="en-SG" sz="3000" b="0" i="0" u="none" strike="noStrike" baseline="0" dirty="0" smtClean="0">
                <a:latin typeface="ArialMT"/>
              </a:rPr>
              <a:t>PRESENTATION TITLE</a:t>
            </a:r>
            <a:endParaRPr lang="en-SG" dirty="0"/>
          </a:p>
        </p:txBody>
      </p:sp>
      <p:pic>
        <p:nvPicPr>
          <p:cNvPr id="5" name="Picture 4"/>
          <p:cNvPicPr>
            <a:picLocks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5"/>
          <a:stretch/>
        </p:blipFill>
        <p:spPr>
          <a:xfrm>
            <a:off x="565151" y="3204000"/>
            <a:ext cx="2583402" cy="163036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586092" y="5232953"/>
            <a:ext cx="1872395" cy="945496"/>
            <a:chOff x="586092" y="5232953"/>
            <a:chExt cx="1872395" cy="945496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 rotWithShape="1">
            <a:blip r:embed="rId4" cstate="print"/>
            <a:srcRect t="25450" r="59865"/>
            <a:stretch/>
          </p:blipFill>
          <p:spPr bwMode="auto">
            <a:xfrm>
              <a:off x="931356" y="5373216"/>
              <a:ext cx="1181866" cy="805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5"/>
            <p:cNvGrpSpPr/>
            <p:nvPr userDrawn="1"/>
          </p:nvGrpSpPr>
          <p:grpSpPr>
            <a:xfrm>
              <a:off x="586092" y="5232953"/>
              <a:ext cx="1872395" cy="195291"/>
              <a:chOff x="586092" y="5232953"/>
              <a:chExt cx="1872395" cy="195291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4" cstate="print"/>
              <a:srcRect l="19063" t="-5142" r="-1229" b="76645"/>
              <a:stretch/>
            </p:blipFill>
            <p:spPr bwMode="auto">
              <a:xfrm>
                <a:off x="923409" y="5232953"/>
                <a:ext cx="1535078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4" cstate="print"/>
              <a:srcRect l="-1765" t="-5142" r="76235" b="76645"/>
              <a:stretch/>
            </p:blipFill>
            <p:spPr bwMode="auto">
              <a:xfrm>
                <a:off x="586092" y="5232953"/>
                <a:ext cx="476949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7" b="35263"/>
          <a:stretch/>
        </p:blipFill>
        <p:spPr>
          <a:xfrm>
            <a:off x="3214540" y="3204000"/>
            <a:ext cx="5307159" cy="1630362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43599" y="2604654"/>
            <a:ext cx="7772400" cy="468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145876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55281"/>
            <a:ext cx="8229600" cy="4320000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265113" indent="-265113"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539750" indent="-274638">
              <a:buFont typeface="Arial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804863" indent="-265113">
              <a:buFont typeface="Arial" pitchFamily="34" charset="0"/>
              <a:buChar char="•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4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8285" y="233199"/>
            <a:ext cx="1991980" cy="50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05550" cy="96705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23265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05550" cy="96705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SG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55281"/>
            <a:ext cx="8229600" cy="4320000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265113" indent="-265113"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2pPr>
            <a:lvl3pPr marL="539750" indent="-274638">
              <a:buFont typeface="Arial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804863" indent="-265113">
              <a:buFont typeface="Arial" pitchFamily="34" charset="0"/>
              <a:buChar char="•"/>
              <a:defRPr sz="1600">
                <a:solidFill>
                  <a:schemeClr val="tx1"/>
                </a:solidFill>
              </a:defRPr>
            </a:lvl4pPr>
            <a:lvl5pPr marL="2057400" indent="-228600">
              <a:buFont typeface="Arial" pitchFamily="34" charset="0"/>
              <a:buChar char="•"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pic>
        <p:nvPicPr>
          <p:cNvPr id="11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8285" y="233199"/>
            <a:ext cx="1991980" cy="50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147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pic>
        <p:nvPicPr>
          <p:cNvPr id="9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856" y="833417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65150" y="4110831"/>
            <a:ext cx="7956550" cy="1325563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 smtClean="0"/>
              <a:t>Click to edit Divider title 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" t="31425" r="8255" b="15460"/>
          <a:stretch/>
        </p:blipFill>
        <p:spPr>
          <a:xfrm>
            <a:off x="565200" y="2116800"/>
            <a:ext cx="3988800" cy="1610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5" b="30082"/>
          <a:stretch/>
        </p:blipFill>
        <p:spPr>
          <a:xfrm>
            <a:off x="4554000" y="507600"/>
            <a:ext cx="39888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64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pic>
        <p:nvPicPr>
          <p:cNvPr id="10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856" y="833417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4708525" y="2403475"/>
            <a:ext cx="3813175" cy="1325563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 smtClean="0"/>
              <a:t>Click to edit Divider title </a:t>
            </a:r>
          </a:p>
        </p:txBody>
      </p:sp>
    </p:spTree>
    <p:extLst>
      <p:ext uri="{BB962C8B-B14F-4D97-AF65-F5344CB8AC3E}">
        <p14:creationId xmlns:p14="http://schemas.microsoft.com/office/powerpoint/2010/main" val="415081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pic>
        <p:nvPicPr>
          <p:cNvPr id="8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856" y="841354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4708525" y="2118804"/>
            <a:ext cx="3813175" cy="1325563"/>
          </a:xfrm>
        </p:spPr>
        <p:txBody>
          <a:bodyPr/>
          <a:lstStyle>
            <a:lvl1pPr marL="0" indent="0">
              <a:buNone/>
              <a:defRPr sz="2400" baseline="0"/>
            </a:lvl1pPr>
          </a:lstStyle>
          <a:p>
            <a:pPr lvl="0"/>
            <a:r>
              <a:rPr lang="en-US" dirty="0" smtClean="0"/>
              <a:t>Click to edit Divider title 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" t="11015" r="2701" b="32045"/>
          <a:stretch/>
        </p:blipFill>
        <p:spPr>
          <a:xfrm>
            <a:off x="565199" y="2127600"/>
            <a:ext cx="3989148" cy="161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193" r="8451" b="34957"/>
          <a:stretch/>
        </p:blipFill>
        <p:spPr>
          <a:xfrm>
            <a:off x="565200" y="3844800"/>
            <a:ext cx="3988800" cy="161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41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/>
          <p:cNvSpPr>
            <a:spLocks noChangeArrowheads="1"/>
          </p:cNvSpPr>
          <p:nvPr userDrawn="1"/>
        </p:nvSpPr>
        <p:spPr bwMode="auto">
          <a:xfrm>
            <a:off x="6194937" y="5847217"/>
            <a:ext cx="2695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prstClr val="black"/>
                </a:solidFill>
              </a:rPr>
              <a:t>www.duke-nus.edu.sg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 userDrawn="1"/>
        </p:nvSpPr>
        <p:spPr bwMode="auto">
          <a:xfrm>
            <a:off x="4554000" y="2742700"/>
            <a:ext cx="41219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prstClr val="black"/>
                </a:solidFill>
              </a:rPr>
              <a:t>Thank You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18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00" y="331200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18"/>
          <p:cNvGrpSpPr/>
          <p:nvPr userDrawn="1"/>
        </p:nvGrpSpPr>
        <p:grpSpPr>
          <a:xfrm>
            <a:off x="586092" y="5232953"/>
            <a:ext cx="1872395" cy="945496"/>
            <a:chOff x="586092" y="5232953"/>
            <a:chExt cx="1872395" cy="945496"/>
          </a:xfrm>
        </p:grpSpPr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/>
            <a:srcRect t="25450" r="59865"/>
            <a:stretch/>
          </p:blipFill>
          <p:spPr bwMode="auto">
            <a:xfrm>
              <a:off x="931356" y="5373216"/>
              <a:ext cx="1181866" cy="805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" name="Group 20"/>
            <p:cNvGrpSpPr/>
            <p:nvPr userDrawn="1"/>
          </p:nvGrpSpPr>
          <p:grpSpPr>
            <a:xfrm>
              <a:off x="586092" y="5232953"/>
              <a:ext cx="1872395" cy="195291"/>
              <a:chOff x="586092" y="5232953"/>
              <a:chExt cx="1872395" cy="195291"/>
            </a:xfrm>
          </p:grpSpPr>
          <p:pic>
            <p:nvPicPr>
              <p:cNvPr id="29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19063" t="-5142" r="-1229" b="76645"/>
              <a:stretch/>
            </p:blipFill>
            <p:spPr bwMode="auto">
              <a:xfrm>
                <a:off x="923409" y="5232953"/>
                <a:ext cx="1535078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-1765" t="-5142" r="76235" b="76645"/>
              <a:stretch/>
            </p:blipFill>
            <p:spPr bwMode="auto">
              <a:xfrm>
                <a:off x="586092" y="5232953"/>
                <a:ext cx="476949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00" y="1796400"/>
            <a:ext cx="3866622" cy="258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5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ChangeArrowheads="1"/>
          </p:cNvSpPr>
          <p:nvPr userDrawn="1"/>
        </p:nvSpPr>
        <p:spPr bwMode="auto">
          <a:xfrm>
            <a:off x="6194937" y="5847217"/>
            <a:ext cx="2695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prstClr val="black"/>
                </a:solidFill>
              </a:rPr>
              <a:t>www.duke-nus.edu.sg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6309320"/>
            <a:ext cx="4932040" cy="72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4211960" y="6380238"/>
            <a:ext cx="4932040" cy="72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SG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 userDrawn="1"/>
        </p:nvSpPr>
        <p:spPr bwMode="auto">
          <a:xfrm>
            <a:off x="4554000" y="2742700"/>
            <a:ext cx="41219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prstClr val="black"/>
                </a:solidFill>
              </a:rPr>
              <a:t>Thank You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20" name="Picture 6" descr="DUKE_NUS_rgb_LOGO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00" y="331200"/>
            <a:ext cx="3698189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 userDrawn="1"/>
        </p:nvGrpSpPr>
        <p:grpSpPr>
          <a:xfrm>
            <a:off x="586092" y="5232953"/>
            <a:ext cx="1872395" cy="945496"/>
            <a:chOff x="586092" y="5232953"/>
            <a:chExt cx="1872395" cy="945496"/>
          </a:xfrm>
        </p:grpSpPr>
        <p:pic>
          <p:nvPicPr>
            <p:cNvPr id="22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/>
            <a:srcRect t="25450" r="59865"/>
            <a:stretch/>
          </p:blipFill>
          <p:spPr bwMode="auto">
            <a:xfrm>
              <a:off x="931356" y="5373216"/>
              <a:ext cx="1181866" cy="805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3" name="Group 22"/>
            <p:cNvGrpSpPr/>
            <p:nvPr userDrawn="1"/>
          </p:nvGrpSpPr>
          <p:grpSpPr>
            <a:xfrm>
              <a:off x="586092" y="5232953"/>
              <a:ext cx="1872395" cy="195291"/>
              <a:chOff x="586092" y="5232953"/>
              <a:chExt cx="1872395" cy="195291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19063" t="-5142" r="-1229" b="76645"/>
              <a:stretch/>
            </p:blipFill>
            <p:spPr bwMode="auto">
              <a:xfrm>
                <a:off x="923409" y="5232953"/>
                <a:ext cx="1535078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Picture 2"/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/>
              <a:srcRect l="-1765" t="-5142" r="76235" b="76645"/>
              <a:stretch/>
            </p:blipFill>
            <p:spPr bwMode="auto">
              <a:xfrm>
                <a:off x="586092" y="5232953"/>
                <a:ext cx="476949" cy="195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 b="5954"/>
          <a:stretch/>
        </p:blipFill>
        <p:spPr>
          <a:xfrm>
            <a:off x="565200" y="1796400"/>
            <a:ext cx="38664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10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1676400"/>
            <a:ext cx="7876713" cy="533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771" y="6517673"/>
            <a:ext cx="2895600" cy="32918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 – not for circulation</a:t>
            </a:r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76400" y="413875"/>
            <a:ext cx="5105400" cy="329184"/>
          </a:xfrm>
          <a:prstGeom prst="rect">
            <a:avLst/>
          </a:prstGeom>
        </p:spPr>
        <p:txBody>
          <a:bodyPr/>
          <a:lstStyle/>
          <a:p>
            <a:r>
              <a:rPr lang="en-SG" smtClean="0"/>
              <a:t>LCPC Strategic Plan 2014-2018</a:t>
            </a:r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07362"/>
            <a:ext cx="1066800" cy="329184"/>
          </a:xfrm>
          <a:prstGeom prst="rect">
            <a:avLst/>
          </a:prstGeom>
        </p:spPr>
        <p:txBody>
          <a:bodyPr/>
          <a:lstStyle/>
          <a:p>
            <a:fld id="{407F5FB9-6160-4F02-A698-877939277F3C}" type="slidenum">
              <a:rPr lang="en-SG" smtClean="0"/>
              <a:t>‹#›</a:t>
            </a:fld>
            <a:endParaRPr lang="en-S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5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771" y="6517673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Confidential – not for circulation</a:t>
            </a:r>
            <a:endParaRPr lang="en-SG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6400" y="413875"/>
            <a:ext cx="5105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SG" smtClean="0"/>
              <a:t>LCPC Strategic Plan 2014-2018</a:t>
            </a:r>
            <a:endParaRPr lang="en-SG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507362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fld id="{407F5FB9-6160-4F02-A698-877939277F3C}" type="slidenum">
              <a:rPr lang="en-SG" smtClean="0"/>
              <a:pPr algn="r"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S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3895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 smtClean="0"/>
          </a:p>
        </p:txBody>
      </p:sp>
    </p:spTree>
    <p:extLst>
      <p:ext uri="{BB962C8B-B14F-4D97-AF65-F5344CB8AC3E}">
        <p14:creationId xmlns:p14="http://schemas.microsoft.com/office/powerpoint/2010/main" val="155635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rgbClr val="20377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20377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cid:B32E1FCB-7556-4C63-A61A-9536F4E09011@stf.nus.edu.sg" TargetMode="Externa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cid:BA788932-1EE7-4670-B180-8A024F5AAB3A@stf.nus.edu.sg" TargetMode="External"/><Relationship Id="rId5" Type="http://schemas.openxmlformats.org/officeDocument/2006/relationships/image" Target="cid:6B4A8328-D6C4-4913-8338-A8D7DA2C6B36@stf.nus.edu.sg" TargetMode="External"/><Relationship Id="rId10" Type="http://schemas.openxmlformats.org/officeDocument/2006/relationships/image" Target="../media/image18.jpeg"/><Relationship Id="rId4" Type="http://schemas.openxmlformats.org/officeDocument/2006/relationships/image" Target="../media/image15.png"/><Relationship Id="rId9" Type="http://schemas.openxmlformats.org/officeDocument/2006/relationships/image" Target="cid:246A109F-453F-42E2-A644-43FC9410ABF7@stf.nus.edu.s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10" Type="http://schemas.openxmlformats.org/officeDocument/2006/relationships/hyperlink" Target="http://www.youtube.com/watch?v=O1Z91YkPatw&amp;sns=em" TargetMode="Externa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685800" y="1020744"/>
            <a:ext cx="7848600" cy="1588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http://www.sxc.hu/pic/l/i/il/ilco/1093340_1787258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22332"/>
            <a:ext cx="9143999" cy="459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47" descr="cid:6B4A8328-D6C4-4913-8338-A8D7DA2C6B36@stf.nus.edu.sg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043381"/>
            <a:ext cx="1371600" cy="51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8" descr="cid:B32E1FCB-7556-4C63-A61A-9536F4E09011@stf.nus.edu.sg"/>
          <p:cNvPicPr>
            <a:picLocks noChangeAspect="1" noChangeArrowheads="1"/>
          </p:cNvPicPr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19800"/>
            <a:ext cx="1981200" cy="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9" descr="cid:246A109F-453F-42E2-A644-43FC9410ABF7@stf.nus.edu.sg"/>
          <p:cNvPicPr>
            <a:picLocks noChangeAspect="1" noChangeArrowheads="1"/>
          </p:cNvPicPr>
          <p:nvPr/>
        </p:nvPicPr>
        <p:blipFill>
          <a:blip r:embed="rId8" r:link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019800"/>
            <a:ext cx="1819275" cy="62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0" descr="cid:BA788932-1EE7-4670-B180-8A024F5AAB3A@stf.nus.edu.sg"/>
          <p:cNvPicPr>
            <a:picLocks noChangeAspect="1" noChangeArrowheads="1"/>
          </p:cNvPicPr>
          <p:nvPr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791200"/>
            <a:ext cx="990600" cy="76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SG" dirty="0"/>
          </a:p>
        </p:txBody>
      </p:sp>
      <p:sp>
        <p:nvSpPr>
          <p:cNvPr id="20" name="Rectangle 19"/>
          <p:cNvSpPr/>
          <p:nvPr/>
        </p:nvSpPr>
        <p:spPr>
          <a:xfrm>
            <a:off x="1066800" y="3657600"/>
            <a:ext cx="7086599" cy="1808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1" name="Rectangle 20"/>
          <p:cNvSpPr/>
          <p:nvPr/>
        </p:nvSpPr>
        <p:spPr>
          <a:xfrm>
            <a:off x="1439862" y="1981200"/>
            <a:ext cx="6397625" cy="1103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Eric Finkelstein, PhD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041" y="1970590"/>
            <a:ext cx="7696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Willingness to Pay for High Cost Moderately Life Extending Treatments: Implications for Healthcare Reform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Picture 21" descr="SHC Logo high res-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67600" y="6045168"/>
            <a:ext cx="1525948" cy="50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533400" y="2209800"/>
            <a:ext cx="8232775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SG" sz="4400" dirty="0"/>
              <a:t/>
            </a:r>
            <a:br>
              <a:rPr lang="en-SG" sz="4400" dirty="0"/>
            </a:br>
            <a:r>
              <a:rPr lang="en-SG" sz="4400" dirty="0" smtClean="0"/>
              <a:t>Assume you were diagnosed with an advanced cancer….</a:t>
            </a:r>
          </a:p>
        </p:txBody>
      </p:sp>
      <p:pic>
        <p:nvPicPr>
          <p:cNvPr id="6146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2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-8467"/>
            <a:ext cx="5257800" cy="1143000"/>
          </a:xfrm>
        </p:spPr>
        <p:txBody>
          <a:bodyPr/>
          <a:lstStyle/>
          <a:p>
            <a:r>
              <a:rPr lang="en-US" dirty="0" smtClean="0"/>
              <a:t>Which would you choose?</a:t>
            </a: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139157"/>
              </p:ext>
            </p:extLst>
          </p:nvPr>
        </p:nvGraphicFramePr>
        <p:xfrm>
          <a:off x="179512" y="836713"/>
          <a:ext cx="8856984" cy="58326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1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1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3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7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Scenario A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5874" marR="15874" marT="15872" marB="1587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Scenario B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5874" marR="15874" marT="15872" marB="1587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165">
                <a:tc>
                  <a:txBody>
                    <a:bodyPr/>
                    <a:lstStyle/>
                    <a:p>
                      <a:pPr marL="123825" marR="0" lvl="1" indent="0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pain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rom diagnosis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u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ntil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eath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Moderate pain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No pain 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165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care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r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equired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from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family</a:t>
                      </a:r>
                      <a:r>
                        <a:rPr lang="en-SG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/ friends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24 hrs/week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 hrs/week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585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 months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 months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165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health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are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xperience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Poor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Very Good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5050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cost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treatment from diagnosis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u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ntil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eath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S$ 20,000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S$ 4,000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612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Source of payment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Own Medisave account 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Family member’s out-of-pocket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2950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death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 such as hospital, hospice, or nursing home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4165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Which scenario do you prefer?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  <a:sym typeface="Webdings"/>
                        </a:rPr>
                        <a:t></a:t>
                      </a:r>
                      <a:endParaRPr lang="en-US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  <a:sym typeface="Webdings"/>
                        </a:rPr>
                        <a:t></a:t>
                      </a:r>
                      <a:endParaRPr lang="en-US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2122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76200"/>
            <a:ext cx="4679776" cy="1143000"/>
          </a:xfrm>
        </p:spPr>
        <p:txBody>
          <a:bodyPr/>
          <a:lstStyle/>
          <a:p>
            <a:r>
              <a:rPr lang="en-US" dirty="0" smtClean="0"/>
              <a:t>How about for this one?</a:t>
            </a:r>
            <a:endParaRPr lang="en-US" dirty="0"/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745798"/>
              </p:ext>
            </p:extLst>
          </p:nvPr>
        </p:nvGraphicFramePr>
        <p:xfrm>
          <a:off x="179511" y="836713"/>
          <a:ext cx="8856984" cy="57670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3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Scenario A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5874" marR="15874" marT="15872" marB="1587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en-SG" sz="180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Scenario B</a:t>
                      </a:r>
                      <a:endParaRPr lang="en-US" sz="180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5874" marR="15874" marT="15872" marB="1587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443">
                <a:tc>
                  <a:txBody>
                    <a:bodyPr/>
                    <a:lstStyle/>
                    <a:p>
                      <a:pPr marL="123825" marR="0" lvl="1" indent="0">
                        <a:lnSpc>
                          <a:spcPct val="115000"/>
                        </a:lnSpc>
                      </a:pP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pain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rom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iagnosis </a:t>
                      </a:r>
                      <a:r>
                        <a:rPr lang="en-SG" sz="1800" dirty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u</a:t>
                      </a:r>
                      <a:r>
                        <a:rPr lang="en-SG" sz="1800" dirty="0" smtClean="0"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ntil death</a:t>
                      </a:r>
                      <a:endParaRPr lang="en-US" sz="1800" dirty="0"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Mild pain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Moderate pain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443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care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r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equired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from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family /</a:t>
                      </a:r>
                      <a:r>
                        <a:rPr lang="en-SG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friends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 </a:t>
                      </a:r>
                      <a:r>
                        <a:rPr lang="en-SG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hrs</a:t>
                      </a:r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/week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 hrs/week</a:t>
                      </a:r>
                      <a:endParaRPr lang="en-US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443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 month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6 months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443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health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are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xperience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Poor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Fair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9294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cost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treatment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rom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iagnosis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u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ntil </a:t>
                      </a: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eath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S$ </a:t>
                      </a:r>
                      <a:r>
                        <a:rPr lang="en-SG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10,000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S$ 10,000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046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Source of payment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Own out-of-pocket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Family member's out-of-pocket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6568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SG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</a:t>
                      </a:r>
                      <a:r>
                        <a:rPr lang="en-SG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death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SG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 such as hospital, hospice, or nursing home</a:t>
                      </a:r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5443">
                <a:tc>
                  <a:txBody>
                    <a:bodyPr/>
                    <a:lstStyle/>
                    <a:p>
                      <a:pPr marL="123825" marR="0" lvl="1" indent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Which scenario do you prefer? 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525" marR="9525" marT="9523" marB="9523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  <a:sym typeface="Webdings"/>
                        </a:rPr>
                        <a:t></a:t>
                      </a:r>
                      <a:endParaRPr lang="en-US" sz="18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/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ahoma" pitchFamily="34" charset="0"/>
                          <a:cs typeface="Tahoma" pitchFamily="34" charset="0"/>
                          <a:sym typeface="Webdings"/>
                        </a:rPr>
                        <a:t></a:t>
                      </a:r>
                      <a:endParaRPr lang="en-US" sz="18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/>
                      <a:endParaRPr lang="en-US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7685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760" y="5334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Who makes EOL treatment choices?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S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Future Patients </a:t>
            </a:r>
          </a:p>
          <a:p>
            <a:r>
              <a:rPr lang="en-S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Patients</a:t>
            </a:r>
          </a:p>
          <a:p>
            <a:r>
              <a:rPr lang="en-S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Caregivers</a:t>
            </a:r>
          </a:p>
          <a:p>
            <a:r>
              <a:rPr lang="en-S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Physicians</a:t>
            </a:r>
          </a:p>
          <a:p>
            <a:r>
              <a:rPr lang="en-S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Others?  </a:t>
            </a:r>
          </a:p>
          <a:p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5</a:t>
            </a:fld>
            <a:endParaRPr lang="en-SG" dirty="0"/>
          </a:p>
        </p:txBody>
      </p:sp>
      <p:pic>
        <p:nvPicPr>
          <p:cNvPr id="7170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76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The Cast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r>
              <a:rPr lang="en-SG" dirty="0" smtClean="0"/>
              <a:t>Future Patients 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Patients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Caregivers</a:t>
            </a:r>
          </a:p>
          <a:p>
            <a:pPr lvl="0"/>
            <a:r>
              <a:rPr lang="en-SG" dirty="0">
                <a:solidFill>
                  <a:schemeClr val="bg1">
                    <a:lumMod val="95000"/>
                  </a:schemeClr>
                </a:solidFill>
              </a:rPr>
              <a:t>Physicians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Others?  </a:t>
            </a:r>
          </a:p>
          <a:p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6</a:t>
            </a:fld>
            <a:endParaRPr lang="en-SG" dirty="0"/>
          </a:p>
        </p:txBody>
      </p:sp>
      <p:pic>
        <p:nvPicPr>
          <p:cNvPr id="8194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89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Future Patients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pPr lvl="0"/>
            <a:r>
              <a:rPr lang="en-SG" dirty="0" smtClean="0"/>
              <a:t>Primary voting block</a:t>
            </a:r>
          </a:p>
          <a:p>
            <a:pPr lvl="1"/>
            <a:r>
              <a:rPr lang="en-SG" dirty="0" smtClean="0"/>
              <a:t>Older adults are influential in helping shape EOL policy</a:t>
            </a:r>
          </a:p>
          <a:p>
            <a:pPr lvl="0"/>
            <a:r>
              <a:rPr lang="en-SG" dirty="0" smtClean="0"/>
              <a:t>Make decisions that affect their future selves (when they are likely to become EOL patients)</a:t>
            </a:r>
          </a:p>
          <a:p>
            <a:pPr lvl="1"/>
            <a:r>
              <a:rPr lang="en-SG" dirty="0" smtClean="0"/>
              <a:t>Both in terms of behaviours and financing (such as saving and buying insurance)</a:t>
            </a:r>
          </a:p>
          <a:p>
            <a:pPr lvl="1"/>
            <a:r>
              <a:rPr lang="en-SG" dirty="0" smtClean="0"/>
              <a:t>Also state goals through Advanced Directives and Advanced Care Plans</a:t>
            </a:r>
          </a:p>
          <a:p>
            <a:r>
              <a:rPr lang="en-SG" dirty="0" smtClean="0"/>
              <a:t>What do they </a:t>
            </a:r>
            <a:r>
              <a:rPr lang="en-SG" i="1" dirty="0" smtClean="0"/>
              <a:t>think </a:t>
            </a:r>
            <a:r>
              <a:rPr lang="en-SG" dirty="0" smtClean="0"/>
              <a:t>they care about at the end of life?</a:t>
            </a: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7</a:t>
            </a:fld>
            <a:endParaRPr lang="en-SG" dirty="0"/>
          </a:p>
        </p:txBody>
      </p:sp>
      <p:pic>
        <p:nvPicPr>
          <p:cNvPr id="9218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39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54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46856" y="197768"/>
            <a:ext cx="8229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cs typeface="Tahoma" pitchFamily="34" charset="0"/>
              </a:rPr>
              <a:t>Deterministic respondents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989865"/>
              </p:ext>
            </p:extLst>
          </p:nvPr>
        </p:nvGraphicFramePr>
        <p:xfrm>
          <a:off x="899592" y="1412776"/>
          <a:ext cx="6420680" cy="4052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6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Deterministic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CDOA % (N=522)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3.3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care required from family members/friends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0.4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2.9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5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health care experience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2.9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Lowest cost of treatment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22.8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endParaRPr lang="en-US" sz="180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6.7</a:t>
                      </a:r>
                    </a:p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1.1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59">
                <a:tc>
                  <a:txBody>
                    <a:bodyPr/>
                    <a:lstStyle/>
                    <a:p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Total deterministic  respondents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40.0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Straight Arrow Connector 2"/>
          <p:cNvCxnSpPr/>
          <p:nvPr/>
        </p:nvCxnSpPr>
        <p:spPr>
          <a:xfrm flipH="1">
            <a:off x="6781800" y="3980597"/>
            <a:ext cx="1295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8</a:t>
            </a:fld>
            <a:endParaRPr lang="en-SG" dirty="0"/>
          </a:p>
        </p:txBody>
      </p:sp>
      <p:pic>
        <p:nvPicPr>
          <p:cNvPr id="12290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64" y="5988627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7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451513" y="228600"/>
            <a:ext cx="89646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cs typeface="Tahoma" pitchFamily="34" charset="0"/>
              </a:rPr>
              <a:t>Community Dwelling Older Adults in Singapore (aka Future Patients)</a:t>
            </a:r>
            <a:endParaRPr lang="en-US" sz="2800" dirty="0">
              <a:solidFill>
                <a:schemeClr val="accent1"/>
              </a:solidFill>
              <a:latin typeface="+mj-lt"/>
              <a:cs typeface="Tahoma" pitchFamily="34" charset="0"/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825179"/>
              </p:ext>
            </p:extLst>
          </p:nvPr>
        </p:nvGraphicFramePr>
        <p:xfrm>
          <a:off x="179512" y="980728"/>
          <a:ext cx="8645511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9</a:t>
            </a:fld>
            <a:endParaRPr lang="en-SG" dirty="0"/>
          </a:p>
        </p:txBody>
      </p:sp>
      <p:pic>
        <p:nvPicPr>
          <p:cNvPr id="13314" name="Picture 2" descr="H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57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43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288354" y="260698"/>
            <a:ext cx="8820150" cy="10080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>
                <a:cs typeface="Tahoma" pitchFamily="34" charset="0"/>
              </a:rPr>
              <a:t>Willingness to pay (WTP) estimates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394763"/>
              </p:ext>
            </p:extLst>
          </p:nvPr>
        </p:nvGraphicFramePr>
        <p:xfrm>
          <a:off x="392113" y="1341438"/>
          <a:ext cx="8428359" cy="222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0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8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Level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transition 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Annual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WTP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(SG$)*</a:t>
                      </a:r>
                      <a:endParaRPr lang="en-US" sz="160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Survival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 months &gt;&gt; 16 months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2,840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 &gt;&gt; Home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7,640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Severe pain &gt;&gt; No 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13,020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 hrs/wk &gt;&gt; 10 hrs/wk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 anchor="ctr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5,340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Poor &gt;&gt; Very good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10,310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1787" name="TextBox 5"/>
          <p:cNvSpPr txBox="1">
            <a:spLocks noChangeArrowheads="1"/>
          </p:cNvSpPr>
          <p:nvPr/>
        </p:nvSpPr>
        <p:spPr bwMode="auto">
          <a:xfrm>
            <a:off x="388712" y="4114800"/>
            <a:ext cx="85266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In terms of what matters, extending life is not top priority for future 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WTP values are extremely low across the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But do they have it right?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endParaRPr lang="en-US" sz="1600" b="1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10</a:t>
            </a:fld>
            <a:endParaRPr lang="en-SG" dirty="0"/>
          </a:p>
        </p:txBody>
      </p:sp>
      <p:pic>
        <p:nvPicPr>
          <p:cNvPr id="14338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6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The Cast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pPr lvl="0"/>
            <a:r>
              <a:rPr lang="en-SG" dirty="0" smtClean="0">
                <a:solidFill>
                  <a:schemeClr val="bg1">
                    <a:lumMod val="95000"/>
                  </a:schemeClr>
                </a:solidFill>
              </a:rPr>
              <a:t>Physicians</a:t>
            </a:r>
          </a:p>
          <a:p>
            <a:r>
              <a:rPr lang="en-SG" dirty="0" smtClean="0">
                <a:solidFill>
                  <a:schemeClr val="bg1">
                    <a:lumMod val="95000"/>
                  </a:schemeClr>
                </a:solidFill>
              </a:rPr>
              <a:t>Future Patients </a:t>
            </a:r>
          </a:p>
          <a:p>
            <a:r>
              <a:rPr lang="en-SG" dirty="0" smtClean="0"/>
              <a:t>Patients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Caregivers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Others?  </a:t>
            </a:r>
          </a:p>
          <a:p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11</a:t>
            </a:fld>
            <a:endParaRPr lang="en-SG" dirty="0"/>
          </a:p>
        </p:txBody>
      </p:sp>
      <p:pic>
        <p:nvPicPr>
          <p:cNvPr id="15362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47" y="2286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But first, a short commercial break</a:t>
            </a:r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12</a:t>
            </a:fld>
            <a:endParaRPr lang="en-SG" dirty="0"/>
          </a:p>
        </p:txBody>
      </p:sp>
      <p:pic>
        <p:nvPicPr>
          <p:cNvPr id="15362" name="Picture 2" descr="Hom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tate Farm® commercial - Nev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6800" y="3901829"/>
            <a:ext cx="4876800" cy="2718047"/>
          </a:xfrm>
          <a:prstGeom prst="rect">
            <a:avLst/>
          </a:prstGeom>
        </p:spPr>
      </p:pic>
      <p:pic>
        <p:nvPicPr>
          <p:cNvPr id="7" name="Kick - NTUC Income - Commercial Ad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0600" y="807915"/>
            <a:ext cx="4876800" cy="27432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286500" y="4625266"/>
            <a:ext cx="2514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spc="-100" baseline="0">
                <a:solidFill>
                  <a:schemeClr val="accent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SG" sz="1200" u="sng" dirty="0" smtClean="0">
                <a:hlinkClick r:id="rId10"/>
              </a:rPr>
              <a:t>http://www.youtube.com/watch?v=O1Z91YkPatw&amp;sns=em</a:t>
            </a:r>
            <a:endParaRPr lang="en-SG" sz="1200" dirty="0"/>
          </a:p>
        </p:txBody>
      </p:sp>
      <p:sp>
        <p:nvSpPr>
          <p:cNvPr id="8" name="Rectangle 7"/>
          <p:cNvSpPr/>
          <p:nvPr/>
        </p:nvSpPr>
        <p:spPr>
          <a:xfrm>
            <a:off x="6141868" y="1871492"/>
            <a:ext cx="2659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1200" dirty="0">
                <a:solidFill>
                  <a:srgbClr val="0000FF"/>
                </a:solidFill>
                <a:latin typeface="Calibri" panose="020F0502020204030204" pitchFamily="34" charset="0"/>
              </a:rPr>
              <a:t>https://www.youtube.com/watch?v=3JAh06vJTjA</a:t>
            </a:r>
          </a:p>
        </p:txBody>
      </p:sp>
    </p:spTree>
    <p:extLst>
      <p:ext uri="{BB962C8B-B14F-4D97-AF65-F5344CB8AC3E}">
        <p14:creationId xmlns:p14="http://schemas.microsoft.com/office/powerpoint/2010/main" val="33351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39258" y="20472"/>
            <a:ext cx="8229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Comparing Deterministic Respondents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463909"/>
              </p:ext>
            </p:extLst>
          </p:nvPr>
        </p:nvGraphicFramePr>
        <p:xfrm>
          <a:off x="990600" y="1066800"/>
          <a:ext cx="6364517" cy="4249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3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0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Deterministic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CDOAs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(N=522)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Patients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(N=320)</a:t>
                      </a: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 of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health care experience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cost of treatment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401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i="0" dirty="0" smtClean="0"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Total deterministic  respondents</a:t>
                      </a:r>
                      <a:endParaRPr lang="en-US" sz="1800" i="0" dirty="0"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40.0</a:t>
                      </a:r>
                      <a:endParaRPr lang="en-US" sz="11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61.3</a:t>
                      </a:r>
                      <a:endParaRPr lang="en-US" sz="11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7315" y="5479642"/>
            <a:ext cx="8229600" cy="60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Change in deterministic respondents suggests likely differences in preferences and WTP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609497" y="3769056"/>
            <a:ext cx="1295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651578" y="4419600"/>
            <a:ext cx="12954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9474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30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512" y="188640"/>
            <a:ext cx="8784976" cy="63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20377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203772"/>
                </a:solidFill>
                <a:latin typeface="Arial" charset="0"/>
              </a:defRPr>
            </a:lvl9pPr>
          </a:lstStyle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Comparison of CDOAs (n=522) and Patients (n=320)</a:t>
            </a:r>
          </a:p>
        </p:txBody>
      </p:sp>
      <p:graphicFrame>
        <p:nvGraphicFramePr>
          <p:cNvPr id="8" name="Char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63358804"/>
              </p:ext>
            </p:extLst>
          </p:nvPr>
        </p:nvGraphicFramePr>
        <p:xfrm>
          <a:off x="-91440" y="508112"/>
          <a:ext cx="9326880" cy="609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t>14</a:t>
            </a:fld>
            <a:endParaRPr lang="en-SG"/>
          </a:p>
        </p:txBody>
      </p:sp>
      <p:sp>
        <p:nvSpPr>
          <p:cNvPr id="3" name="Rectangle 2"/>
          <p:cNvSpPr/>
          <p:nvPr/>
        </p:nvSpPr>
        <p:spPr>
          <a:xfrm>
            <a:off x="762000" y="3886200"/>
            <a:ext cx="83058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6516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288354" y="260698"/>
            <a:ext cx="8820150" cy="100806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Willingness to pay (WTP) estimates</a:t>
            </a:r>
            <a:b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</a:br>
            <a:endParaRPr lang="en-US" sz="2800" dirty="0" smtClean="0">
              <a:solidFill>
                <a:schemeClr val="accent1">
                  <a:lumMod val="50000"/>
                </a:schemeClr>
              </a:solidFill>
              <a:cs typeface="Tahoma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154592"/>
              </p:ext>
            </p:extLst>
          </p:nvPr>
        </p:nvGraphicFramePr>
        <p:xfrm>
          <a:off x="385317" y="838200"/>
          <a:ext cx="7996683" cy="351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Level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transition 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                              </a:t>
                      </a:r>
                    </a:p>
                    <a:p>
                      <a:pPr marL="169863" indent="-169863" algn="l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CDOA                                Patients                   </a:t>
                      </a:r>
                    </a:p>
                    <a:p>
                      <a:pPr marL="169863" indent="-169863" algn="l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(n=522)                                (n=320)                  </a:t>
                      </a:r>
                      <a:endParaRPr lang="en-US" sz="160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Survival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 months &gt;&gt; 16 months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2,840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17,960*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 &gt;&gt; Home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7,640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32,450*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Pain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Severe pain &gt;&gt;</a:t>
                      </a:r>
                    </a:p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No pain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13,020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30,930*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care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 </a:t>
                      </a:r>
                      <a:r>
                        <a:rPr lang="en-US" sz="16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hrs</a:t>
                      </a:r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/</a:t>
                      </a:r>
                      <a:r>
                        <a:rPr lang="en-US" sz="16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wk</a:t>
                      </a:r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&gt;&gt; 10 </a:t>
                      </a:r>
                      <a:r>
                        <a:rPr lang="en-US" sz="16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hrs</a:t>
                      </a:r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/</a:t>
                      </a:r>
                      <a:r>
                        <a:rPr lang="en-US" sz="16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wk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 anchor="ctr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5,340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4,370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r>
                        <a:rPr lang="en-US" sz="160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care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Poor &gt;&gt;  Very good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457200" marR="0" lvl="1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10,310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18,810*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06502" y="4681429"/>
            <a:ext cx="8508897" cy="108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Healthy people appear to under-estimate their WTP for life extending care and other factors associated with a high quality end of life experience.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Q: What does this suggest about the role of government in providing health insurance?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Note that even for patients, extending life is not their top priority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9569" y="4373652"/>
            <a:ext cx="8229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aseline="30000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Indicates that estimates are statistically significantly different from those of CDOA at the 95% level.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04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The Cast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pPr lvl="0"/>
            <a:r>
              <a:rPr lang="en-SG" dirty="0" smtClean="0">
                <a:solidFill>
                  <a:schemeClr val="bg1">
                    <a:lumMod val="95000"/>
                  </a:schemeClr>
                </a:solidFill>
              </a:rPr>
              <a:t>Physicians</a:t>
            </a:r>
          </a:p>
          <a:p>
            <a:r>
              <a:rPr lang="en-SG" dirty="0" smtClean="0">
                <a:solidFill>
                  <a:schemeClr val="bg1">
                    <a:lumMod val="95000"/>
                  </a:schemeClr>
                </a:solidFill>
              </a:rPr>
              <a:t>Future Patients </a:t>
            </a:r>
          </a:p>
          <a:p>
            <a:r>
              <a:rPr lang="en-SG" dirty="0" smtClean="0">
                <a:solidFill>
                  <a:schemeClr val="bg1">
                    <a:lumMod val="95000"/>
                  </a:schemeClr>
                </a:solidFill>
              </a:rPr>
              <a:t>Patients</a:t>
            </a:r>
          </a:p>
          <a:p>
            <a:r>
              <a:rPr lang="en-SG" dirty="0" smtClean="0"/>
              <a:t>Caregivers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Others?  </a:t>
            </a:r>
          </a:p>
          <a:p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16</a:t>
            </a:fld>
            <a:endParaRPr lang="en-SG" dirty="0"/>
          </a:p>
        </p:txBody>
      </p:sp>
      <p:pic>
        <p:nvPicPr>
          <p:cNvPr id="19458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55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41072" y="418328"/>
            <a:ext cx="8468770" cy="69269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Comparing Deterministic Respondents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257613"/>
              </p:ext>
            </p:extLst>
          </p:nvPr>
        </p:nvGraphicFramePr>
        <p:xfrm>
          <a:off x="423710" y="1117212"/>
          <a:ext cx="8280920" cy="4582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6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2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Deterministic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NCC Patients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(n=211)</a:t>
                      </a: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NCC Caregivers 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(n=211)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 Overlap</a:t>
                      </a:r>
                      <a:endParaRPr lang="en-US" sz="1800" baseline="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(Both patient and their caregiver deterministic on same attribute)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3.8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4.7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 of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0.0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0.5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</a:t>
                      </a:r>
                      <a:endParaRPr lang="en-US" sz="1800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9.5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9.0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health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3.3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1.9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cost of treatment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7.1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2.4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401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Total deterministic  respondents</a:t>
                      </a:r>
                      <a:endParaRPr lang="en-US" sz="1800" i="1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42.2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17</a:t>
            </a:fld>
            <a:endParaRPr lang="en-SG" dirty="0"/>
          </a:p>
        </p:txBody>
      </p:sp>
      <p:pic>
        <p:nvPicPr>
          <p:cNvPr id="20482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20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23710" y="180792"/>
            <a:ext cx="8468770" cy="69269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Comparing Deterministic Respondents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25111"/>
              </p:ext>
            </p:extLst>
          </p:nvPr>
        </p:nvGraphicFramePr>
        <p:xfrm>
          <a:off x="472637" y="801480"/>
          <a:ext cx="8280920" cy="4582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6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2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Deterministic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NCC Patients</a:t>
                      </a:r>
                      <a:r>
                        <a:rPr lang="en-US" sz="18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(n=211)</a:t>
                      </a: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NCC Caregivers %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(n=211)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% Overlap</a:t>
                      </a:r>
                      <a:endParaRPr lang="en-US" sz="1800" baseline="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(Both patient and their caregiver deterministic on same attribute)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Severity of pain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3.8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4.7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0.5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475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 of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0.0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0.5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0.0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length of survival</a:t>
                      </a:r>
                      <a:endParaRPr lang="en-US" sz="1800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9.5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9.0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1.9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health care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3.3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1.9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0.0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Expected cost of treatment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7.1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2.4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0.5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4015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Home</a:t>
                      </a:r>
                    </a:p>
                    <a:p>
                      <a:pPr lvl="1"/>
                      <a:r>
                        <a:rPr lang="en-US" sz="18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</a:t>
                      </a:r>
                      <a:endParaRPr lang="en-US" sz="18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23.7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1.9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05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FF0000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Total deterministic  respondents</a:t>
                      </a:r>
                      <a:endParaRPr lang="en-US" sz="1800" i="1" dirty="0">
                        <a:solidFill>
                          <a:srgbClr val="FF0000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20" marR="91420" marT="45719" marB="45719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42.2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19.0</a:t>
                      </a:r>
                      <a:endParaRPr lang="en-US" sz="18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23957" y="5410200"/>
            <a:ext cx="8229600" cy="100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Only 19% of patients and their caregivers were deterministic on the same attribute. </a:t>
            </a:r>
          </a:p>
          <a:p>
            <a:r>
              <a:rPr lang="en-US" sz="16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Suggests caregivers may not be great proxies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18</a:t>
            </a:fld>
            <a:endParaRPr lang="en-SG" dirty="0"/>
          </a:p>
        </p:txBody>
      </p:sp>
      <p:pic>
        <p:nvPicPr>
          <p:cNvPr id="21506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4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52736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Preference Weights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for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Patients and Caregivers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979986"/>
              </p:ext>
            </p:extLst>
          </p:nvPr>
        </p:nvGraphicFramePr>
        <p:xfrm>
          <a:off x="323528" y="908720"/>
          <a:ext cx="9014399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19</a:t>
            </a:fld>
            <a:endParaRPr lang="en-SG" dirty="0"/>
          </a:p>
        </p:txBody>
      </p:sp>
      <p:pic>
        <p:nvPicPr>
          <p:cNvPr id="22530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2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288354" y="116632"/>
            <a:ext cx="8820150" cy="93610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Willingness to pay (WTP) estimates: Patients &amp; Caregivers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263533"/>
              </p:ext>
            </p:extLst>
          </p:nvPr>
        </p:nvGraphicFramePr>
        <p:xfrm>
          <a:off x="392113" y="1052736"/>
          <a:ext cx="8266533" cy="387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2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2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768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Attribute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 anchor="ctr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Level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transition </a:t>
                      </a:r>
                      <a:endParaRPr lang="en-US" sz="16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Annual</a:t>
                      </a:r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WTP (SG$)</a:t>
                      </a:r>
                    </a:p>
                    <a:p>
                      <a:pPr marL="169863" indent="-169863" algn="l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     Patients                                Caregivers</a:t>
                      </a:r>
                    </a:p>
                    <a:p>
                      <a:pPr marL="169863" indent="-169863" algn="l"/>
                      <a:r>
                        <a:rPr lang="en-US" sz="1600" baseline="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      (n=211)                                     (n=211)</a:t>
                      </a:r>
                      <a:endParaRPr lang="en-US" sz="1600" dirty="0" smtClean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603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Survival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 months &gt;&gt;</a:t>
                      </a:r>
                    </a:p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16 months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17,960*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61,370*</a:t>
                      </a:r>
                    </a:p>
                    <a:p>
                      <a:pPr marL="53975" indent="0" algn="ctr" defTabSz="914400" rtl="0" eaLnBrk="1" latinLnBrk="0" hangingPunct="1"/>
                      <a:r>
                        <a:rPr lang="en-US" sz="17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7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03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Place of death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Institution &gt;&gt; Home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32,450*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67,720*</a:t>
                      </a:r>
                    </a:p>
                    <a:p>
                      <a:pPr marL="53975" indent="0" algn="ctr" defTabSz="914400" rtl="0" eaLnBrk="1" latinLnBrk="0" hangingPunct="1"/>
                      <a:r>
                        <a:rPr lang="en-US" sz="17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7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592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Pain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Severe pain &gt;&gt; No pain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30,930*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76,047*</a:t>
                      </a:r>
                    </a:p>
                    <a:p>
                      <a:pPr marL="53975" indent="0" algn="ctr" defTabSz="914400" rtl="0" eaLnBrk="1" latinLnBrk="0" hangingPunct="1"/>
                      <a:endParaRPr lang="en-US" sz="17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592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Amount of care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 </a:t>
                      </a:r>
                      <a:r>
                        <a:rPr lang="en-US" sz="17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hrs</a:t>
                      </a:r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/</a:t>
                      </a:r>
                      <a:r>
                        <a:rPr lang="en-US" sz="1700" dirty="0" err="1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wk</a:t>
                      </a:r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&gt;&gt;</a:t>
                      </a:r>
                    </a:p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10 hrs/wk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4,370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-5,140</a:t>
                      </a:r>
                    </a:p>
                    <a:p>
                      <a:pPr marL="53975" indent="0" algn="ctr" defTabSz="914400" rtl="0" eaLnBrk="1" latinLnBrk="0" hangingPunct="1"/>
                      <a:endParaRPr lang="en-US" sz="17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592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Quality of care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Poor &gt;&gt;</a:t>
                      </a:r>
                    </a:p>
                    <a:p>
                      <a:r>
                        <a:rPr lang="en-US" sz="1700" dirty="0" smtClean="0"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Very good</a:t>
                      </a:r>
                      <a:endParaRPr lang="en-US" sz="1700" dirty="0"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18,810*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53975" indent="0" algn="ctr"/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44,047*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75376" y="4853263"/>
            <a:ext cx="8589112" cy="24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*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 Indicates that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WTP estimates for caregivers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are statistically significantly different from those of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patients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at the 95% level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66909" y="5181600"/>
            <a:ext cx="8336940" cy="132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Caregivers had a significantly higher WTP for most attribute improvements.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Tahoma" pitchFamily="34" charset="0"/>
              </a:rPr>
              <a:t>What does this suggest about their ability to be good surrogates?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Tahom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33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The Cast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>
            <a:normAutofit/>
          </a:bodyPr>
          <a:lstStyle/>
          <a:p>
            <a:r>
              <a:rPr lang="en-SG" dirty="0" smtClean="0">
                <a:solidFill>
                  <a:schemeClr val="bg2"/>
                </a:solidFill>
              </a:rPr>
              <a:t>Future Patients 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Patients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Caregivers</a:t>
            </a:r>
          </a:p>
          <a:p>
            <a:pPr lvl="0"/>
            <a:r>
              <a:rPr lang="en-S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Physicians</a:t>
            </a:r>
          </a:p>
          <a:p>
            <a:r>
              <a:rPr lang="en-SG" dirty="0" smtClean="0">
                <a:solidFill>
                  <a:schemeClr val="bg2"/>
                </a:solidFill>
              </a:rPr>
              <a:t>Others?  </a:t>
            </a:r>
          </a:p>
          <a:p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21</a:t>
            </a:fld>
            <a:endParaRPr lang="en-SG" dirty="0"/>
          </a:p>
        </p:txBody>
      </p:sp>
      <p:pic>
        <p:nvPicPr>
          <p:cNvPr id="25602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20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66057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Highly influential in patient decision-making </a:t>
            </a:r>
          </a:p>
          <a:p>
            <a:pPr marL="274320" lvl="1" indent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Likely even more so in Asia than in the West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Research question: How much variation is there in treatment recommendations for patients with advanced serious illness treated by public sector clinicians in Singapore?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22</a:t>
            </a:fld>
            <a:endParaRPr lang="en-SG" dirty="0"/>
          </a:p>
        </p:txBody>
      </p:sp>
      <p:pic>
        <p:nvPicPr>
          <p:cNvPr id="26626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66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4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0294" y="188913"/>
            <a:ext cx="8570218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Methods: Physician Survey in Singapore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81293" cy="4587875"/>
          </a:xfrm>
        </p:spPr>
        <p:txBody>
          <a:bodyPr>
            <a:normAutofit fontScale="92500" lnSpcReduction="20000"/>
          </a:bodyPr>
          <a:lstStyle/>
          <a:p>
            <a:pPr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Sample: Convenience sample of physicians treating patients with advance serious illness in Singapore public hospitals</a:t>
            </a:r>
          </a:p>
          <a:p>
            <a:pPr>
              <a:buClrTx/>
            </a:pP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285 surveys completed</a:t>
            </a:r>
          </a:p>
          <a:p>
            <a:pPr>
              <a:buClrTx/>
            </a:pP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Survey showed vignettes that varied along key dimensions</a:t>
            </a:r>
          </a:p>
          <a:p>
            <a:pPr lvl="1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Patient Age</a:t>
            </a:r>
          </a:p>
          <a:p>
            <a:pPr lvl="1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Prognosis</a:t>
            </a:r>
          </a:p>
          <a:p>
            <a:pPr lvl="1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Treatment cost</a:t>
            </a:r>
          </a:p>
          <a:p>
            <a:pPr lvl="1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With or without cognitive impairment</a:t>
            </a:r>
          </a:p>
          <a:p>
            <a:pPr lvl="1">
              <a:buClrTx/>
            </a:pPr>
            <a:endParaRPr lang="en-US" dirty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Physician was asked whether or not he/she would recommend life extending treatment</a:t>
            </a:r>
          </a:p>
          <a:p>
            <a:pPr marL="810895" lvl="1" indent="-536575"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endParaRPr lang="en-US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23</a:t>
            </a:fld>
            <a:endParaRPr lang="en-SG" dirty="0"/>
          </a:p>
        </p:txBody>
      </p:sp>
      <p:pic>
        <p:nvPicPr>
          <p:cNvPr id="27650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8674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02" y="59436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6826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Exercise 2: Consider Mr. Tan </a:t>
            </a:r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24</a:t>
            </a:fld>
            <a:endParaRPr lang="en-SG" dirty="0"/>
          </a:p>
        </p:txBody>
      </p:sp>
      <p:sp>
        <p:nvSpPr>
          <p:cNvPr id="6" name="Rectangle 5"/>
          <p:cNvSpPr/>
          <p:nvPr/>
        </p:nvSpPr>
        <p:spPr>
          <a:xfrm>
            <a:off x="533400" y="926426"/>
            <a:ext cx="7920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Mr. Tan, a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55-year-old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school teacher with an advanced serious illness and no chance for cure, seeks your opinion on the best course of action. Without life-extending treatment, he is not expected to live more than 6 months. The available life-extending treatment option has been shown to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extend life by a median of 12 months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Of patients that receive this treatment,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5% survive for 5 years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Side-effects of the treatment typically include moderate pain, nausea, fatigue and limited mobility.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 treatment costs $55,000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 The patient and his family have no insurance, so the treatment would be paid for out-of-pocket. The alternative to the life-extending treatment is symptom management. </a:t>
            </a:r>
          </a:p>
          <a:p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When you discuss the treatment options with the patient and his family, they say they will defer to your judgment. What course would you recommend?</a:t>
            </a:r>
            <a:b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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I would recommend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life-extending treatment 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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I would NOT recommend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life-extending treatment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if Mr. Tan were 75 years old?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if Mr. Tan had cognitive impairment?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40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6009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153521" y="304800"/>
            <a:ext cx="8964612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cs typeface="Tahoma" pitchFamily="34" charset="0"/>
              </a:rPr>
              <a:t>Physician Treatment Recommendation  </a:t>
            </a:r>
          </a:p>
          <a:p>
            <a:pPr algn="ctr"/>
            <a:endParaRPr lang="en-US" sz="700" b="1" dirty="0">
              <a:solidFill>
                <a:schemeClr val="accent1">
                  <a:lumMod val="50000"/>
                </a:schemeClr>
              </a:solidFill>
              <a:cs typeface="Tahoma" pitchFamily="34" charset="0"/>
            </a:endParaRPr>
          </a:p>
          <a:p>
            <a:pPr algn="ctr"/>
            <a:r>
              <a:rPr lang="en-US" dirty="0" smtClean="0">
                <a:solidFill>
                  <a:schemeClr val="accent2"/>
                </a:solidFill>
                <a:cs typeface="Tahoma" pitchFamily="34" charset="0"/>
              </a:rPr>
              <a:t>Percent Recommending Treatment </a:t>
            </a:r>
          </a:p>
          <a:p>
            <a:endParaRPr lang="en-US" sz="2800" b="1" dirty="0">
              <a:solidFill>
                <a:schemeClr val="accent1">
                  <a:lumMod val="50000"/>
                </a:schemeClr>
              </a:solidFill>
              <a:latin typeface="+mj-lt"/>
              <a:cs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9061" y="4879566"/>
            <a:ext cx="8596064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Stated treatment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recommendations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vary widely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depending on attribute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levels unless th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 patient has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ahoma" pitchFamily="34" charset="0"/>
              </a:rPr>
              <a:t>cognitive impairment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There is significant randomness in recommendations that is hard to explain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Q: Would this randomness be less of a problem in the US or Europe?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778168"/>
              </p:ext>
            </p:extLst>
          </p:nvPr>
        </p:nvGraphicFramePr>
        <p:xfrm>
          <a:off x="164131" y="990600"/>
          <a:ext cx="8666951" cy="3718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6336" y="4532683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  Patient Age	Median Life-Extension     5-Year Survival Rate          Treatment Cost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5644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IMPLICATIONS OF THIS RESEARCH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032" y="1066800"/>
            <a:ext cx="8712968" cy="561662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If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left to their own devices, people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(like us) are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likely to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underinsure/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undersave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for EOL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care</a:t>
            </a:r>
          </a:p>
          <a:p>
            <a:pPr marL="560070" lvl="3" indent="-285750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Justifies greater role for government in providing/financing EOL care  and in mandates</a:t>
            </a:r>
          </a:p>
          <a:p>
            <a:pPr>
              <a:buClrTx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Emphasis on expensive life extending technology ove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r other aspects of EOL care seems misguided</a:t>
            </a:r>
          </a:p>
          <a:p>
            <a:pPr marL="573088" lvl="2" indent="-285750">
              <a:buClrTx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It is not the top priority of any group studied </a:t>
            </a:r>
          </a:p>
          <a:p>
            <a:pPr marL="173038" lvl="1" indent="-160338">
              <a:buClrTx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Caregivers are not necessarily good surrogates for patients</a:t>
            </a:r>
          </a:p>
          <a:p>
            <a:pPr marL="573088" lvl="2" indent="-285750">
              <a:buClrTx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Often promote more aggressive treatments</a:t>
            </a:r>
          </a:p>
          <a:p>
            <a:pPr marL="573088" lvl="2" indent="-285750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Suggests a need to better gauge patient preferences (especially for those who may not have a voice)</a:t>
            </a:r>
          </a:p>
          <a:p>
            <a:pPr marL="573088" lvl="2" indent="-285750">
              <a:buClrTx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Q: Are we good at this in Singapore?</a:t>
            </a:r>
          </a:p>
          <a:p>
            <a:pPr marL="298768" lvl="1" indent="-285750">
              <a:buClrTx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There may be too much variability in the Singapore system that ACOs or other forms of oversight could address</a:t>
            </a:r>
          </a:p>
          <a:p>
            <a:pPr marL="298768" lvl="1" indent="-285750">
              <a:buClrTx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marL="298768" lvl="1" indent="-285750">
              <a:buClrTx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26</a:t>
            </a:fld>
            <a:endParaRPr lang="en-SG" dirty="0"/>
          </a:p>
        </p:txBody>
      </p:sp>
      <p:pic>
        <p:nvPicPr>
          <p:cNvPr id="24578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02882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53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667" y="533400"/>
            <a:ext cx="8458200" cy="6096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2700" dirty="0" smtClean="0">
                <a:solidFill>
                  <a:schemeClr val="tx1"/>
                </a:solidFill>
              </a:rPr>
              <a:t>Publications: </a:t>
            </a:r>
            <a:r>
              <a:rPr lang="en-SG" sz="2700" dirty="0" smtClean="0">
                <a:solidFill>
                  <a:schemeClr val="tx1"/>
                </a:solidFill>
              </a:rPr>
              <a:t>Understanding EOL Preferences</a:t>
            </a:r>
            <a:r>
              <a:rPr lang="en-SG" sz="2800" dirty="0" smtClean="0">
                <a:solidFill>
                  <a:schemeClr val="tx1"/>
                </a:solidFill>
              </a:rPr>
              <a:t/>
            </a:r>
            <a:br>
              <a:rPr lang="en-SG" sz="2800" dirty="0" smtClean="0">
                <a:solidFill>
                  <a:schemeClr val="tx1"/>
                </a:solidFill>
              </a:rPr>
            </a:b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u="sng" dirty="0" smtClean="0">
                <a:solidFill>
                  <a:srgbClr val="0000FF"/>
                </a:solidFill>
              </a:rPr>
              <a:t>Preferences </a:t>
            </a:r>
            <a:r>
              <a:rPr lang="en-US" u="sng" dirty="0">
                <a:solidFill>
                  <a:srgbClr val="0000FF"/>
                </a:solidFill>
              </a:rPr>
              <a:t>for end-of-life care among community-dwelling older adults and patients with advanced cancer: A discrete choice experiment. </a:t>
            </a:r>
            <a:r>
              <a:rPr lang="en-US" dirty="0" smtClean="0"/>
              <a:t>Finkelstein </a:t>
            </a:r>
            <a:r>
              <a:rPr lang="en-US" dirty="0"/>
              <a:t>E.A., Bilger M., Flynn T., Malhotra C. </a:t>
            </a:r>
            <a:r>
              <a:rPr lang="en-US" i="1" dirty="0" smtClean="0"/>
              <a:t>Health </a:t>
            </a:r>
            <a:r>
              <a:rPr lang="en-US" i="1" dirty="0"/>
              <a:t>Policy</a:t>
            </a:r>
            <a:r>
              <a:rPr lang="en-US" i="1" dirty="0" smtClean="0"/>
              <a:t>. </a:t>
            </a:r>
            <a:r>
              <a:rPr lang="en-US" dirty="0" smtClean="0"/>
              <a:t>October 2015.</a:t>
            </a:r>
            <a:r>
              <a:rPr lang="en-US" dirty="0"/>
              <a:t> 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 smtClean="0">
                <a:solidFill>
                  <a:srgbClr val="0000FF"/>
                </a:solidFill>
              </a:rPr>
              <a:t>Comparison </a:t>
            </a:r>
            <a:r>
              <a:rPr lang="en-US" u="sng" dirty="0">
                <a:solidFill>
                  <a:srgbClr val="0000FF"/>
                </a:solidFill>
              </a:rPr>
              <a:t>of preferences for end-of-life care among patients with advanced cancer and their caregivers: A discrete choice experiment. </a:t>
            </a:r>
            <a:r>
              <a:rPr lang="en-US" dirty="0" smtClean="0"/>
              <a:t>Malhotra </a:t>
            </a:r>
            <a:r>
              <a:rPr lang="en-US" dirty="0"/>
              <a:t>C., Farooqui M.A., Kanesvaran R., Bilger M., Finkelstein E.A. </a:t>
            </a:r>
            <a:r>
              <a:rPr lang="en-US" dirty="0" smtClean="0"/>
              <a:t> </a:t>
            </a:r>
            <a:r>
              <a:rPr lang="en-US" i="1" dirty="0" smtClean="0"/>
              <a:t>Palliative Medicine. </a:t>
            </a:r>
            <a:r>
              <a:rPr lang="en-SG" dirty="0" smtClean="0"/>
              <a:t> October 2015. 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u="sng" dirty="0" smtClean="0">
                <a:solidFill>
                  <a:srgbClr val="0000FF"/>
                </a:solidFill>
              </a:rPr>
              <a:t>Variation </a:t>
            </a:r>
            <a:r>
              <a:rPr lang="en-US" u="sng" dirty="0">
                <a:solidFill>
                  <a:srgbClr val="0000FF"/>
                </a:solidFill>
              </a:rPr>
              <a:t>in physician recommendations, knowledge and perceived roles regarding provision of end-of-life </a:t>
            </a:r>
            <a:r>
              <a:rPr lang="en-US" u="sng" dirty="0" smtClean="0">
                <a:solidFill>
                  <a:srgbClr val="0000FF"/>
                </a:solidFill>
              </a:rPr>
              <a:t>care</a:t>
            </a:r>
            <a:r>
              <a:rPr lang="en-US" dirty="0" smtClean="0"/>
              <a:t>, Chetna </a:t>
            </a:r>
            <a:r>
              <a:rPr lang="en-US" dirty="0"/>
              <a:t>Malhotra; Noreen Chan; Jamie Zhou; Hannah Beth Dalager; Eric </a:t>
            </a:r>
            <a:r>
              <a:rPr lang="en-US" dirty="0" smtClean="0"/>
              <a:t>Finkelstein, </a:t>
            </a:r>
            <a:r>
              <a:rPr lang="en-US" i="1" dirty="0" smtClean="0"/>
              <a:t>BMC </a:t>
            </a:r>
            <a:r>
              <a:rPr lang="en-US" i="1" dirty="0"/>
              <a:t>Palliative </a:t>
            </a:r>
            <a:r>
              <a:rPr lang="en-US" i="1" dirty="0" smtClean="0"/>
              <a:t>Care</a:t>
            </a:r>
            <a:r>
              <a:rPr lang="en-US" dirty="0" smtClean="0"/>
              <a:t>, 2015 </a:t>
            </a:r>
            <a:r>
              <a:rPr lang="en-SG" dirty="0"/>
              <a:t> Oct 26;14:52. 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u="sng" dirty="0" smtClean="0">
                <a:solidFill>
                  <a:srgbClr val="0000FF"/>
                </a:solidFill>
              </a:rPr>
              <a:t>Are </a:t>
            </a:r>
            <a:r>
              <a:rPr lang="en-US" u="sng" dirty="0">
                <a:solidFill>
                  <a:srgbClr val="0000FF"/>
                </a:solidFill>
              </a:rPr>
              <a:t>Efficient Designs Used In Discrete Choice Experiments Too Difficult For Some Respondents? A Case Study Eliciting Preferences for End-Of-Life </a:t>
            </a:r>
            <a:r>
              <a:rPr lang="en-US" u="sng" dirty="0" smtClean="0">
                <a:solidFill>
                  <a:srgbClr val="0000FF"/>
                </a:solidFill>
              </a:rPr>
              <a:t>Care. </a:t>
            </a:r>
            <a:r>
              <a:rPr lang="en-US" dirty="0" smtClean="0"/>
              <a:t> Terry </a:t>
            </a:r>
            <a:r>
              <a:rPr lang="en-US" dirty="0"/>
              <a:t>N Flynn, </a:t>
            </a:r>
            <a:r>
              <a:rPr lang="en-US" dirty="0" smtClean="0"/>
              <a:t>Marcel </a:t>
            </a:r>
            <a:r>
              <a:rPr lang="en-US" dirty="0"/>
              <a:t>Bilger, </a:t>
            </a:r>
            <a:r>
              <a:rPr lang="en-US" dirty="0" smtClean="0"/>
              <a:t>Chetna </a:t>
            </a:r>
            <a:r>
              <a:rPr lang="en-US" dirty="0"/>
              <a:t>Malhotra, </a:t>
            </a:r>
            <a:r>
              <a:rPr lang="en-US" dirty="0" smtClean="0"/>
              <a:t>Eric </a:t>
            </a:r>
            <a:r>
              <a:rPr lang="en-US" dirty="0"/>
              <a:t>A </a:t>
            </a:r>
            <a:r>
              <a:rPr lang="en-US" dirty="0" smtClean="0"/>
              <a:t>Finkelstein. </a:t>
            </a:r>
            <a:r>
              <a:rPr lang="en-US" i="1" dirty="0" err="1" smtClean="0"/>
              <a:t>PharmacoEconomics</a:t>
            </a:r>
            <a:r>
              <a:rPr lang="en-US" i="1" dirty="0" smtClean="0"/>
              <a:t>. </a:t>
            </a:r>
            <a:r>
              <a:rPr lang="en-SG" dirty="0"/>
              <a:t>2016 Mar;34(3):</a:t>
            </a:r>
            <a:r>
              <a:rPr lang="en-SG" dirty="0" smtClean="0"/>
              <a:t>273-8</a:t>
            </a:r>
          </a:p>
          <a:p>
            <a:pPr marL="457200" indent="-457200">
              <a:buFont typeface="+mj-lt"/>
              <a:buAutoNum type="arabicPeriod"/>
            </a:pPr>
            <a:r>
              <a:rPr lang="en-SG" u="sng" dirty="0" smtClean="0">
                <a:solidFill>
                  <a:srgbClr val="0000FF"/>
                </a:solidFill>
              </a:rPr>
              <a:t>Impact of treatment subsidies and cash pay-outs on treatment choices at the end of life, </a:t>
            </a:r>
            <a:r>
              <a:rPr lang="en-US" dirty="0" smtClean="0"/>
              <a:t>Eric </a:t>
            </a:r>
            <a:r>
              <a:rPr lang="en-US" dirty="0"/>
              <a:t>Finkelstein, </a:t>
            </a:r>
            <a:r>
              <a:rPr lang="en-US" dirty="0" smtClean="0"/>
              <a:t>Chetna </a:t>
            </a:r>
            <a:r>
              <a:rPr lang="en-US" dirty="0"/>
              <a:t>Malhotra, </a:t>
            </a:r>
            <a:r>
              <a:rPr lang="en-US" dirty="0" smtClean="0"/>
              <a:t>Junxing </a:t>
            </a:r>
            <a:r>
              <a:rPr lang="en-US" dirty="0"/>
              <a:t>Chay, </a:t>
            </a:r>
            <a:r>
              <a:rPr lang="en-US" dirty="0" smtClean="0"/>
              <a:t>Semra </a:t>
            </a:r>
            <a:r>
              <a:rPr lang="en-US" dirty="0"/>
              <a:t>Ozdemir, </a:t>
            </a:r>
            <a:r>
              <a:rPr lang="en-US" dirty="0" err="1" smtClean="0"/>
              <a:t>Akhil</a:t>
            </a:r>
            <a:r>
              <a:rPr lang="en-US" dirty="0" smtClean="0"/>
              <a:t> </a:t>
            </a:r>
            <a:r>
              <a:rPr lang="en-US" dirty="0"/>
              <a:t>Chopra, </a:t>
            </a:r>
            <a:r>
              <a:rPr lang="en-US" dirty="0" smtClean="0"/>
              <a:t>Ravindran Kanesvaran, </a:t>
            </a:r>
            <a:r>
              <a:rPr lang="en-US" i="1" dirty="0" smtClean="0"/>
              <a:t>Value in Health</a:t>
            </a:r>
            <a:r>
              <a:rPr lang="en-US" dirty="0" smtClean="0"/>
              <a:t>. forthcoming.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lvl="0"/>
            <a:endParaRPr lang="en-S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0" indent="0">
              <a:buNone/>
            </a:pP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F5FB9-6160-4F02-A698-877939277F3C}" type="slidenum">
              <a:rPr lang="en-SG" smtClean="0"/>
              <a:pPr/>
              <a:t>27</a:t>
            </a:fld>
            <a:endParaRPr lang="en-SG" dirty="0"/>
          </a:p>
        </p:txBody>
      </p:sp>
      <p:pic>
        <p:nvPicPr>
          <p:cNvPr id="2050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019800"/>
            <a:ext cx="24003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0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438400"/>
            <a:ext cx="4495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Summary and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6777-1E51-4E5B-A46A-69B079232D7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2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uke_NUS">
      <a:dk1>
        <a:sysClr val="windowText" lastClr="000000"/>
      </a:dk1>
      <a:lt1>
        <a:sysClr val="window" lastClr="FFFFFF"/>
      </a:lt1>
      <a:dk2>
        <a:srgbClr val="00539B"/>
      </a:dk2>
      <a:lt2>
        <a:srgbClr val="F5821F"/>
      </a:lt2>
      <a:accent1>
        <a:srgbClr val="59B224"/>
      </a:accent1>
      <a:accent2>
        <a:srgbClr val="007B85"/>
      </a:accent2>
      <a:accent3>
        <a:srgbClr val="FF0000"/>
      </a:accent3>
      <a:accent4>
        <a:srgbClr val="FFE513"/>
      </a:accent4>
      <a:accent5>
        <a:srgbClr val="E8941A"/>
      </a:accent5>
      <a:accent6>
        <a:srgbClr val="AB0634"/>
      </a:accent6>
      <a:hlink>
        <a:srgbClr val="7C2B83"/>
      </a:hlink>
      <a:folHlink>
        <a:srgbClr val="5F6062"/>
      </a:folHlink>
    </a:clrScheme>
    <a:fontScheme name="Four-Column Bullet Holding 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39982</TotalTime>
  <Words>1615</Words>
  <Application>Microsoft Office PowerPoint</Application>
  <PresentationFormat>On-screen Show (4:3)</PresentationFormat>
  <Paragraphs>460</Paragraphs>
  <Slides>28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ArialMT</vt:lpstr>
      <vt:lpstr>Arial</vt:lpstr>
      <vt:lpstr>Calibri</vt:lpstr>
      <vt:lpstr>Tahoma</vt:lpstr>
      <vt:lpstr>Times New Roman</vt:lpstr>
      <vt:lpstr>Webdings</vt:lpstr>
      <vt:lpstr>Wingdings</vt:lpstr>
      <vt:lpstr>Clarity</vt:lpstr>
      <vt:lpstr>Office Theme</vt:lpstr>
      <vt:lpstr>Willingness to Pay for High Cost Moderately Life Extending Treatments: Implications for Healthcare Reform</vt:lpstr>
      <vt:lpstr> Assume you were diagnosed with an advanced cancer….</vt:lpstr>
      <vt:lpstr>Which would you choose?</vt:lpstr>
      <vt:lpstr>How about for this one?</vt:lpstr>
      <vt:lpstr>Who makes EOL treatment choices?</vt:lpstr>
      <vt:lpstr>The Cast</vt:lpstr>
      <vt:lpstr>Future Patients</vt:lpstr>
      <vt:lpstr>Deterministic respondents</vt:lpstr>
      <vt:lpstr>PowerPoint Presentation</vt:lpstr>
      <vt:lpstr>Willingness to pay (WTP) estimates</vt:lpstr>
      <vt:lpstr>The Cast</vt:lpstr>
      <vt:lpstr>But first, a short commercial break</vt:lpstr>
      <vt:lpstr>Comparing Deterministic Respondents</vt:lpstr>
      <vt:lpstr>PowerPoint Presentation</vt:lpstr>
      <vt:lpstr>Willingness to pay (WTP) estimates </vt:lpstr>
      <vt:lpstr>The Cast</vt:lpstr>
      <vt:lpstr>Comparing Deterministic Respondents</vt:lpstr>
      <vt:lpstr>Comparing Deterministic Respondents</vt:lpstr>
      <vt:lpstr>Preference Weights for Patients and Caregivers</vt:lpstr>
      <vt:lpstr>Willingness to pay (WTP) estimates: Patients &amp; Caregivers</vt:lpstr>
      <vt:lpstr>The Cast</vt:lpstr>
      <vt:lpstr>Physicians</vt:lpstr>
      <vt:lpstr>Methods: Physician Survey in Singapore</vt:lpstr>
      <vt:lpstr>Exercise 2: Consider Mr. Tan </vt:lpstr>
      <vt:lpstr>PowerPoint Presentation</vt:lpstr>
      <vt:lpstr>IMPLICATIONS OF THIS RESEARCH</vt:lpstr>
      <vt:lpstr>Publications: Understanding EOL Preferences </vt:lpstr>
      <vt:lpstr>Summary and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Saif Farooqui</dc:creator>
  <cp:lastModifiedBy>Eric Andrew Finkelstein</cp:lastModifiedBy>
  <cp:revision>906</cp:revision>
  <cp:lastPrinted>2014-12-09T08:42:18Z</cp:lastPrinted>
  <dcterms:created xsi:type="dcterms:W3CDTF">2014-01-03T04:17:27Z</dcterms:created>
  <dcterms:modified xsi:type="dcterms:W3CDTF">2016-10-25T10:46:15Z</dcterms:modified>
</cp:coreProperties>
</file>